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9"/>
  </p:notesMasterIdLst>
  <p:handoutMasterIdLst>
    <p:handoutMasterId r:id="rId20"/>
  </p:handoutMasterIdLst>
  <p:sldIdLst>
    <p:sldId id="256" r:id="rId5"/>
    <p:sldId id="776" r:id="rId6"/>
    <p:sldId id="849" r:id="rId7"/>
    <p:sldId id="785" r:id="rId8"/>
    <p:sldId id="856" r:id="rId9"/>
    <p:sldId id="858" r:id="rId10"/>
    <p:sldId id="857" r:id="rId11"/>
    <p:sldId id="859" r:id="rId12"/>
    <p:sldId id="861" r:id="rId13"/>
    <p:sldId id="860" r:id="rId14"/>
    <p:sldId id="862" r:id="rId15"/>
    <p:sldId id="863" r:id="rId16"/>
    <p:sldId id="864" r:id="rId17"/>
    <p:sldId id="784" r:id="rId18"/>
  </p:sldIdLst>
  <p:sldSz cx="9144000" cy="6858000" type="screen4x3"/>
  <p:notesSz cx="9928225" cy="6797675"/>
  <p:custDataLst>
    <p:tags r:id="rId2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92219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17588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954686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521310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4214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21923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473962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864462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6314195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3.xml"/><Relationship Id="rId2"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 Target="../slides/slide12.xml"/><Relationship Id="rId5" Type="http://schemas.openxmlformats.org/officeDocument/2006/relationships/slide" Target="../slides/slide10.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971411" y="620688"/>
            <a:ext cx="950195"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177505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 – Verbal &amp; Non-Verbal</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962587" y="620688"/>
            <a:ext cx="13688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 – Small Meeting</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385623" y="620688"/>
            <a:ext cx="1918568"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M5 – Leading a Discussion</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358381" y="620688"/>
            <a:ext cx="1558841" cy="357190"/>
          </a:xfrm>
          <a:prstGeom prst="round2SameRect">
            <a:avLst/>
          </a:prstGeom>
          <a:gradFill>
            <a:gsLst>
              <a:gs pos="0">
                <a:srgbClr val="002060"/>
              </a:gs>
              <a:gs pos="47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D2 – Formal Meeting</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1707" y="5301208"/>
            <a:ext cx="884058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ts val="3800"/>
              </a:lnSpc>
            </a:pP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Communicate Appropriately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Meetings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when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Face-to-Face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with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Internal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External Colleagues</a:t>
            </a:r>
            <a:endPar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80912" y="404664"/>
            <a:ext cx="6911568" cy="1323439"/>
          </a:xfrm>
          <a:prstGeom prst="rect">
            <a:avLst/>
          </a:prstGeom>
          <a:noFill/>
        </p:spPr>
        <p:txBody>
          <a:bodyPr wrap="square" rtlCol="0">
            <a:spAutoFit/>
          </a:bodyPr>
          <a:lstStyle/>
          <a:p>
            <a:pPr algn="r"/>
            <a:r>
              <a:rPr lang="en-GB" sz="2800" b="1" dirty="0"/>
              <a:t>OCR Level 02 – Cambridge Technical</a:t>
            </a:r>
          </a:p>
          <a:p>
            <a:pPr algn="r"/>
            <a:r>
              <a:rPr lang="en-US" sz="2300" b="1" dirty="0"/>
              <a:t>Unit 06 </a:t>
            </a:r>
            <a:r>
              <a:rPr lang="en-US" sz="2300" b="1" dirty="0" smtClean="0"/>
              <a:t>-</a:t>
            </a:r>
            <a:r>
              <a:rPr lang="en-US" sz="2300" dirty="0" smtClean="0"/>
              <a:t> </a:t>
            </a:r>
            <a:r>
              <a:rPr lang="en-US" sz="2300" dirty="0"/>
              <a:t>Communicate in a Business </a:t>
            </a:r>
            <a:r>
              <a:rPr lang="en-US" sz="2300" dirty="0" smtClean="0"/>
              <a:t>Environment</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A/617/0726</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school meeting with parents"/>
          <p:cNvPicPr>
            <a:picLocks noChangeAspect="1" noChangeArrowheads="1"/>
          </p:cNvPicPr>
          <p:nvPr/>
        </p:nvPicPr>
        <p:blipFill rotWithShape="1">
          <a:blip r:embed="rId4">
            <a:extLst>
              <a:ext uri="{28A0092B-C50C-407E-A947-70E740481C1C}">
                <a14:useLocalDpi xmlns:a14="http://schemas.microsoft.com/office/drawing/2010/main" val="0"/>
              </a:ext>
            </a:extLst>
          </a:blip>
          <a:srcRect l="3352" t="6129" r="7671" b="15975"/>
          <a:stretch/>
        </p:blipFill>
        <p:spPr bwMode="auto">
          <a:xfrm>
            <a:off x="2627784" y="2074248"/>
            <a:ext cx="6336704" cy="31096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P8.1 – Verbal and Non-Verbal Communication</a:t>
            </a:r>
            <a:endParaRPr lang="en-GB" sz="3000" b="1" dirty="0" smtClean="0"/>
          </a:p>
        </p:txBody>
      </p:sp>
      <p:sp>
        <p:nvSpPr>
          <p:cNvPr id="2" name="Rectangle 1"/>
          <p:cNvSpPr/>
          <p:nvPr/>
        </p:nvSpPr>
        <p:spPr>
          <a:xfrm>
            <a:off x="208675" y="1052736"/>
            <a:ext cx="8654642" cy="5509200"/>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IE" sz="1760" dirty="0" smtClean="0"/>
              <a:t>For P8 follow on from the meeting you had with a one-to-one business client with a larger meeting. This should contain at least 4 people and you need to demonstrate that you can lead this meeting.</a:t>
            </a:r>
          </a:p>
          <a:p>
            <a:pPr marL="285750" indent="-285750">
              <a:buClr>
                <a:srgbClr val="002060"/>
              </a:buClr>
              <a:buSzPct val="68000"/>
              <a:buFont typeface="Arial" panose="020B0604020202020204" pitchFamily="34" charset="0"/>
              <a:buChar char="►"/>
            </a:pPr>
            <a:r>
              <a:rPr lang="en-IE" sz="1760" dirty="0" smtClean="0"/>
              <a:t>To do this you need to :</a:t>
            </a:r>
          </a:p>
          <a:p>
            <a:pPr marL="622300" lvl="1" indent="-285750">
              <a:buClr>
                <a:srgbClr val="002060"/>
              </a:buClr>
              <a:buSzPct val="68000"/>
              <a:buFont typeface="Arial" panose="020B0604020202020204" pitchFamily="34" charset="0"/>
              <a:buChar char="►"/>
            </a:pPr>
            <a:r>
              <a:rPr lang="en-IE" sz="1760" dirty="0" smtClean="0"/>
              <a:t>Prepare the agenda and agree it with the other people in the meeting beforehand.</a:t>
            </a:r>
          </a:p>
          <a:p>
            <a:pPr marL="622300" lvl="1" indent="-285750">
              <a:buClr>
                <a:srgbClr val="002060"/>
              </a:buClr>
              <a:buSzPct val="68000"/>
              <a:buFont typeface="Arial" panose="020B0604020202020204" pitchFamily="34" charset="0"/>
              <a:buChar char="►"/>
            </a:pPr>
            <a:r>
              <a:rPr lang="en-IE" sz="1760" dirty="0" smtClean="0"/>
              <a:t>Prepare the room and the facilities needed for the meeting.</a:t>
            </a:r>
          </a:p>
          <a:p>
            <a:pPr marL="622300" lvl="1" indent="-285750">
              <a:buClr>
                <a:srgbClr val="002060"/>
              </a:buClr>
              <a:buSzPct val="68000"/>
              <a:buFont typeface="Arial" panose="020B0604020202020204" pitchFamily="34" charset="0"/>
              <a:buChar char="►"/>
            </a:pPr>
            <a:r>
              <a:rPr lang="en-IE" sz="1760" dirty="0" smtClean="0"/>
              <a:t>Arrange a time and place for the meeting.</a:t>
            </a:r>
          </a:p>
          <a:p>
            <a:pPr marL="622300" lvl="1" indent="-285750">
              <a:buClr>
                <a:srgbClr val="002060"/>
              </a:buClr>
              <a:buSzPct val="68000"/>
              <a:buFont typeface="Arial" panose="020B0604020202020204" pitchFamily="34" charset="0"/>
              <a:buChar char="►"/>
            </a:pPr>
            <a:r>
              <a:rPr lang="en-IE" sz="1760" dirty="0" smtClean="0"/>
              <a:t>Welcome and greet the people at the meeting using verbal and non-verbal skills.</a:t>
            </a:r>
          </a:p>
          <a:p>
            <a:pPr marL="622300" lvl="1" indent="-285750">
              <a:buClr>
                <a:srgbClr val="002060"/>
              </a:buClr>
              <a:buSzPct val="68000"/>
              <a:buFont typeface="Arial" panose="020B0604020202020204" pitchFamily="34" charset="0"/>
              <a:buChar char="►"/>
            </a:pPr>
            <a:r>
              <a:rPr lang="en-IE" sz="1760" dirty="0" smtClean="0"/>
              <a:t>Start and lead the meeting, introducing each point on your agenda.</a:t>
            </a:r>
          </a:p>
          <a:p>
            <a:pPr marL="622300" lvl="1" indent="-285750">
              <a:buClr>
                <a:srgbClr val="002060"/>
              </a:buClr>
              <a:buSzPct val="68000"/>
              <a:buFont typeface="Arial" panose="020B0604020202020204" pitchFamily="34" charset="0"/>
              <a:buChar char="►"/>
            </a:pPr>
            <a:r>
              <a:rPr lang="en-IE" sz="1760" dirty="0" smtClean="0"/>
              <a:t>Demonstrate the range of verbal and non-verbal skills including body language, polite manners, not interrupting, speaking clearly and keeping it brief.</a:t>
            </a:r>
          </a:p>
          <a:p>
            <a:pPr marL="622300" lvl="1" indent="-285750">
              <a:buClr>
                <a:srgbClr val="002060"/>
              </a:buClr>
              <a:buSzPct val="68000"/>
              <a:buFont typeface="Arial" panose="020B0604020202020204" pitchFamily="34" charset="0"/>
              <a:buChar char="►"/>
            </a:pPr>
            <a:r>
              <a:rPr lang="en-IE" sz="1760" dirty="0" smtClean="0"/>
              <a:t>Conclude the meeting and outline follow-up points that need to be made.</a:t>
            </a:r>
          </a:p>
          <a:p>
            <a:pPr marL="285750" indent="-285750">
              <a:buClr>
                <a:srgbClr val="002060"/>
              </a:buClr>
              <a:buSzPct val="68000"/>
              <a:buFont typeface="Arial" panose="020B0604020202020204" pitchFamily="34" charset="0"/>
              <a:buChar char="►"/>
            </a:pPr>
            <a:r>
              <a:rPr lang="en-IE" sz="1760" dirty="0" smtClean="0"/>
              <a:t>For my context I would use the business department and follow up on the e-safety meeting with a parent (other teacher). This can be two parents if needed. This meeting should be recorded and written up in a report to demonstrate to the examiner meeting the verbal and non-verbal skills.</a:t>
            </a:r>
            <a:endParaRPr lang="en-GB" sz="1760" dirty="0"/>
          </a:p>
          <a:p>
            <a:pPr>
              <a:buClr>
                <a:srgbClr val="002060"/>
              </a:buClr>
              <a:buSzPct val="68000"/>
            </a:pPr>
            <a:r>
              <a:rPr lang="en-US" sz="1760" b="1" dirty="0" smtClean="0">
                <a:solidFill>
                  <a:srgbClr val="FF0000"/>
                </a:solidFill>
              </a:rPr>
              <a:t>P8.1 </a:t>
            </a:r>
            <a:r>
              <a:rPr lang="en-US" sz="1760" b="1" dirty="0">
                <a:solidFill>
                  <a:srgbClr val="FF0000"/>
                </a:solidFill>
              </a:rPr>
              <a:t>- Task </a:t>
            </a:r>
            <a:r>
              <a:rPr lang="en-US" sz="1760" b="1" dirty="0" smtClean="0">
                <a:solidFill>
                  <a:srgbClr val="FF0000"/>
                </a:solidFill>
              </a:rPr>
              <a:t>05 – </a:t>
            </a:r>
            <a:r>
              <a:rPr lang="en-US" sz="1760" dirty="0" smtClean="0">
                <a:solidFill>
                  <a:srgbClr val="FF0000"/>
                </a:solidFill>
              </a:rPr>
              <a:t>Use </a:t>
            </a:r>
            <a:r>
              <a:rPr lang="en-US" sz="1760" dirty="0">
                <a:solidFill>
                  <a:srgbClr val="FF0000"/>
                </a:solidFill>
              </a:rPr>
              <a:t>interpersonal communication skills to contribute to a small business </a:t>
            </a:r>
            <a:r>
              <a:rPr lang="en-US" sz="1760" dirty="0" smtClean="0">
                <a:solidFill>
                  <a:srgbClr val="FF0000"/>
                </a:solidFill>
              </a:rPr>
              <a:t>meeting.</a:t>
            </a:r>
            <a:endParaRPr lang="en-US" sz="1760" dirty="0">
              <a:solidFill>
                <a:srgbClr val="FF0000"/>
              </a:solidFill>
            </a:endParaRPr>
          </a:p>
        </p:txBody>
      </p:sp>
    </p:spTree>
    <p:extLst>
      <p:ext uri="{BB962C8B-B14F-4D97-AF65-F5344CB8AC3E}">
        <p14:creationId xmlns:p14="http://schemas.microsoft.com/office/powerpoint/2010/main" val="247484249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P8.1 – Verbal and Non-Verbal Communication</a:t>
            </a:r>
            <a:endParaRPr lang="en-GB" sz="3000" b="1" dirty="0" smtClean="0"/>
          </a:p>
        </p:txBody>
      </p:sp>
      <p:sp>
        <p:nvSpPr>
          <p:cNvPr id="2" name="Rectangle 1"/>
          <p:cNvSpPr/>
          <p:nvPr/>
        </p:nvSpPr>
        <p:spPr>
          <a:xfrm>
            <a:off x="208675" y="1052736"/>
            <a:ext cx="8654642" cy="5743111"/>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2040" dirty="0" smtClean="0"/>
              <a:t>In your write up of the meeting with multiple people, you need to explain and demonstrate with evidence the following key points:</a:t>
            </a:r>
          </a:p>
          <a:p>
            <a:pPr marL="622300" lvl="1" indent="-285750">
              <a:buClr>
                <a:srgbClr val="002060"/>
              </a:buClr>
              <a:buSzPct val="68000"/>
              <a:buFont typeface="Arial" panose="020B0604020202020204" pitchFamily="34" charset="0"/>
              <a:buChar char="►"/>
            </a:pPr>
            <a:r>
              <a:rPr lang="en-US" sz="2040" dirty="0" smtClean="0"/>
              <a:t>That you have prepared </a:t>
            </a:r>
            <a:r>
              <a:rPr lang="en-US" sz="2040" dirty="0"/>
              <a:t>for your contribution (e.g. being clear on what you want to say, identifying discussion points for an agenda</a:t>
            </a:r>
            <a:r>
              <a:rPr lang="en-US" sz="2040" dirty="0" smtClean="0"/>
              <a:t>) -  </a:t>
            </a:r>
            <a:endParaRPr lang="en-US" sz="2040" dirty="0"/>
          </a:p>
          <a:p>
            <a:pPr marL="622300" lvl="1" indent="-285750">
              <a:buClr>
                <a:srgbClr val="002060"/>
              </a:buClr>
              <a:buSzPct val="68000"/>
              <a:buFont typeface="Arial" panose="020B0604020202020204" pitchFamily="34" charset="0"/>
              <a:buChar char="►"/>
            </a:pPr>
            <a:r>
              <a:rPr lang="en-US" sz="2040" dirty="0" smtClean="0"/>
              <a:t>That you have been listening </a:t>
            </a:r>
            <a:r>
              <a:rPr lang="en-US" sz="2040" dirty="0"/>
              <a:t>to others and speaking when appropriate (e.g. not cutting into others’ communication, linking your point to a discussion topic) </a:t>
            </a:r>
          </a:p>
          <a:p>
            <a:pPr marL="622300" lvl="1" indent="-285750">
              <a:buClr>
                <a:srgbClr val="002060"/>
              </a:buClr>
              <a:buSzPct val="68000"/>
              <a:buFont typeface="Arial" panose="020B0604020202020204" pitchFamily="34" charset="0"/>
              <a:buChar char="►"/>
            </a:pPr>
            <a:r>
              <a:rPr lang="en-US" sz="2040" dirty="0" smtClean="0"/>
              <a:t>That you have followed </a:t>
            </a:r>
            <a:r>
              <a:rPr lang="en-US" sz="2040" dirty="0"/>
              <a:t>the ‘order of business’ that is listed in the agenda (e.g. staying on topic, using the agenda document to make notes for raising at the appropriate time) </a:t>
            </a:r>
          </a:p>
          <a:p>
            <a:pPr marL="622300" lvl="1" indent="-285750">
              <a:buClr>
                <a:srgbClr val="002060"/>
              </a:buClr>
              <a:buSzPct val="68000"/>
              <a:buFont typeface="Arial" panose="020B0604020202020204" pitchFamily="34" charset="0"/>
              <a:buChar char="►"/>
            </a:pPr>
            <a:r>
              <a:rPr lang="en-US" sz="2040" dirty="0" smtClean="0"/>
              <a:t>That you have confirmed </a:t>
            </a:r>
            <a:r>
              <a:rPr lang="en-US" sz="2040" dirty="0"/>
              <a:t>actions and action </a:t>
            </a:r>
            <a:r>
              <a:rPr lang="en-US" sz="2040" dirty="0" smtClean="0"/>
              <a:t>owners</a:t>
            </a:r>
            <a:r>
              <a:rPr lang="en-IE" sz="2040" dirty="0" smtClean="0"/>
              <a:t>.</a:t>
            </a:r>
          </a:p>
          <a:p>
            <a:pPr marL="285750" indent="-285750">
              <a:buClr>
                <a:srgbClr val="002060"/>
              </a:buClr>
              <a:buSzPct val="68000"/>
              <a:buFont typeface="Arial" panose="020B0604020202020204" pitchFamily="34" charset="0"/>
              <a:buChar char="►"/>
            </a:pPr>
            <a:r>
              <a:rPr lang="en-IE" sz="2040" dirty="0" smtClean="0"/>
              <a:t>These need to be explained in context with the meeting you just had, for instance confirming actions can be demonstrated in the minutes from the meeting, what needs to happen now, who needs to deal with it and when it should be dealt with. There should be at least two action points.</a:t>
            </a:r>
            <a:endParaRPr lang="en-GB" sz="2040" dirty="0"/>
          </a:p>
          <a:p>
            <a:pPr>
              <a:buClr>
                <a:srgbClr val="002060"/>
              </a:buClr>
              <a:buSzPct val="68000"/>
            </a:pPr>
            <a:r>
              <a:rPr lang="en-US" sz="2040" b="1" dirty="0" smtClean="0">
                <a:solidFill>
                  <a:srgbClr val="FF0000"/>
                </a:solidFill>
              </a:rPr>
              <a:t>P8.1 </a:t>
            </a:r>
            <a:r>
              <a:rPr lang="en-US" sz="2040" b="1" dirty="0">
                <a:solidFill>
                  <a:srgbClr val="FF0000"/>
                </a:solidFill>
              </a:rPr>
              <a:t>- Task </a:t>
            </a:r>
            <a:r>
              <a:rPr lang="en-US" sz="2040" b="1" dirty="0" smtClean="0">
                <a:solidFill>
                  <a:srgbClr val="FF0000"/>
                </a:solidFill>
              </a:rPr>
              <a:t>06 – </a:t>
            </a:r>
            <a:r>
              <a:rPr lang="en-US" sz="2040" dirty="0" smtClean="0">
                <a:solidFill>
                  <a:srgbClr val="FF0000"/>
                </a:solidFill>
              </a:rPr>
              <a:t>Create a report demonstrating the use of </a:t>
            </a:r>
            <a:r>
              <a:rPr lang="en-US" sz="2040" dirty="0">
                <a:solidFill>
                  <a:srgbClr val="FF0000"/>
                </a:solidFill>
              </a:rPr>
              <a:t>interpersonal communication skills to contribute to a small business </a:t>
            </a:r>
            <a:r>
              <a:rPr lang="en-US" sz="2040" dirty="0" smtClean="0">
                <a:solidFill>
                  <a:srgbClr val="FF0000"/>
                </a:solidFill>
              </a:rPr>
              <a:t>meeting.</a:t>
            </a:r>
            <a:endParaRPr lang="en-US" sz="2040" dirty="0">
              <a:solidFill>
                <a:srgbClr val="FF0000"/>
              </a:solidFill>
            </a:endParaRPr>
          </a:p>
        </p:txBody>
      </p:sp>
    </p:spTree>
    <p:extLst>
      <p:ext uri="{BB962C8B-B14F-4D97-AF65-F5344CB8AC3E}">
        <p14:creationId xmlns:p14="http://schemas.microsoft.com/office/powerpoint/2010/main" val="250150549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400" dirty="0" smtClean="0"/>
              <a:t>M5 – Leading a Small Meeting Discussion</a:t>
            </a:r>
            <a:endParaRPr lang="en-GB" sz="3400" b="1" dirty="0" smtClean="0"/>
          </a:p>
        </p:txBody>
      </p:sp>
      <p:sp>
        <p:nvSpPr>
          <p:cNvPr id="2" name="Rectangle 1"/>
          <p:cNvSpPr/>
          <p:nvPr/>
        </p:nvSpPr>
        <p:spPr>
          <a:xfrm>
            <a:off x="208675" y="1052736"/>
            <a:ext cx="6523565" cy="5586145"/>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700" dirty="0" smtClean="0"/>
              <a:t>For M5 you are required to </a:t>
            </a:r>
            <a:r>
              <a:rPr lang="en-US" sz="1700" dirty="0"/>
              <a:t>prepare for and lead the discussion in a small meeting (again with a minimum of </a:t>
            </a:r>
            <a:r>
              <a:rPr lang="en-US" sz="1700" b="1" dirty="0"/>
              <a:t>four </a:t>
            </a:r>
            <a:r>
              <a:rPr lang="en-US" sz="1700" dirty="0"/>
              <a:t>people). As the meeting must be ‘run’ by the learner, they should evidence the skills detailed in the Teaching Content for 3.1, 3.2 and 3.3 – e.g. ensuring all participants have the chance to speak, not cutting in to a conversation, moving conversation forwards, confirming action points etc. </a:t>
            </a:r>
          </a:p>
          <a:p>
            <a:pPr marL="285750" indent="-285750">
              <a:buClr>
                <a:srgbClr val="002060"/>
              </a:buClr>
              <a:buSzPct val="68000"/>
              <a:buFont typeface="Arial" panose="020B0604020202020204" pitchFamily="34" charset="0"/>
              <a:buChar char="►"/>
            </a:pPr>
            <a:r>
              <a:rPr lang="en-US" sz="1700" dirty="0"/>
              <a:t>For this I would prepare (completed from a previous Unit) </a:t>
            </a:r>
            <a:r>
              <a:rPr lang="en-US" sz="1700" dirty="0" smtClean="0"/>
              <a:t>an e-safety presentation that is up to date and more in tune with your age group than with adults, on what the students do, expect and need to be wary of when it comes to school protocols and ICT rules</a:t>
            </a:r>
            <a:r>
              <a:rPr lang="en-IE" sz="1700" dirty="0" smtClean="0"/>
              <a:t>.</a:t>
            </a:r>
          </a:p>
          <a:p>
            <a:pPr marL="285750" indent="-285750">
              <a:buClr>
                <a:srgbClr val="002060"/>
              </a:buClr>
              <a:buSzPct val="68000"/>
              <a:buFont typeface="Arial" panose="020B0604020202020204" pitchFamily="34" charset="0"/>
              <a:buChar char="►"/>
            </a:pPr>
            <a:r>
              <a:rPr lang="en-IE" sz="1700" dirty="0" smtClean="0"/>
              <a:t>This could be less about what the school wants to say about e-safety, and more of an informative wake-up presentation on the modern use of ICT, installing games, VPN’s, downloading, etc. It needs to be informative as well as encouraging of questions.</a:t>
            </a:r>
          </a:p>
          <a:p>
            <a:pPr marL="285750" indent="-285750">
              <a:buClr>
                <a:srgbClr val="002060"/>
              </a:buClr>
              <a:buSzPct val="68000"/>
              <a:buFont typeface="Arial" panose="020B0604020202020204" pitchFamily="34" charset="0"/>
              <a:buChar char="►"/>
            </a:pPr>
            <a:r>
              <a:rPr lang="en-IE" sz="1700" dirty="0" smtClean="0"/>
              <a:t>What is important is that you lead the discussion, prepare questions and encourage everyone to speak and provide room for action points to be made. This should be done for the ICT and Business Departments of your school.</a:t>
            </a:r>
            <a:endParaRPr lang="en-GB" sz="1700" dirty="0"/>
          </a:p>
          <a:p>
            <a:pPr>
              <a:buClr>
                <a:srgbClr val="002060"/>
              </a:buClr>
              <a:buSzPct val="68000"/>
            </a:pPr>
            <a:r>
              <a:rPr lang="en-US" sz="1700" b="1" dirty="0" smtClean="0">
                <a:solidFill>
                  <a:srgbClr val="FF0000"/>
                </a:solidFill>
              </a:rPr>
              <a:t>M5.1 – Task 07 </a:t>
            </a:r>
            <a:r>
              <a:rPr lang="en-US" sz="1700" dirty="0" smtClean="0">
                <a:solidFill>
                  <a:srgbClr val="FF0000"/>
                </a:solidFill>
              </a:rPr>
              <a:t>- Lead </a:t>
            </a:r>
            <a:r>
              <a:rPr lang="en-US" sz="1700" dirty="0">
                <a:solidFill>
                  <a:srgbClr val="FF0000"/>
                </a:solidFill>
              </a:rPr>
              <a:t>the discussion in a small </a:t>
            </a:r>
            <a:r>
              <a:rPr lang="en-US" sz="1700" dirty="0" smtClean="0">
                <a:solidFill>
                  <a:srgbClr val="FF0000"/>
                </a:solidFill>
              </a:rPr>
              <a:t>meeting.</a:t>
            </a:r>
            <a:endParaRPr lang="en-US" sz="1700" dirty="0">
              <a:solidFill>
                <a:srgbClr val="FF0000"/>
              </a:solidFill>
            </a:endParaRPr>
          </a:p>
        </p:txBody>
      </p:sp>
      <p:pic>
        <p:nvPicPr>
          <p:cNvPr id="2050" name="Picture 2" descr="Image result for vpn"/>
          <p:cNvPicPr>
            <a:picLocks noChangeAspect="1" noChangeArrowheads="1"/>
          </p:cNvPicPr>
          <p:nvPr/>
        </p:nvPicPr>
        <p:blipFill rotWithShape="1">
          <a:blip r:embed="rId3">
            <a:extLst>
              <a:ext uri="{28A0092B-C50C-407E-A947-70E740481C1C}">
                <a14:useLocalDpi xmlns:a14="http://schemas.microsoft.com/office/drawing/2010/main" val="0"/>
              </a:ext>
            </a:extLst>
          </a:blip>
          <a:srcRect t="9800" b="4887"/>
          <a:stretch/>
        </p:blipFill>
        <p:spPr bwMode="auto">
          <a:xfrm>
            <a:off x="6785340" y="5085184"/>
            <a:ext cx="2119108" cy="155369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fortni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5340" y="2335462"/>
            <a:ext cx="2119108" cy="119199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hacking tool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85340" y="3603166"/>
            <a:ext cx="2119108" cy="135269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hacking tools"/>
          <p:cNvPicPr>
            <a:picLocks noChangeAspect="1" noChangeArrowheads="1"/>
          </p:cNvPicPr>
          <p:nvPr/>
        </p:nvPicPr>
        <p:blipFill rotWithShape="1">
          <a:blip r:embed="rId6">
            <a:extLst>
              <a:ext uri="{28A0092B-C50C-407E-A947-70E740481C1C}">
                <a14:useLocalDpi xmlns:a14="http://schemas.microsoft.com/office/drawing/2010/main" val="0"/>
              </a:ext>
            </a:extLst>
          </a:blip>
          <a:srcRect r="28733" b="19855"/>
          <a:stretch/>
        </p:blipFill>
        <p:spPr bwMode="auto">
          <a:xfrm>
            <a:off x="6785340" y="1075589"/>
            <a:ext cx="2119108" cy="119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41196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D2 – Verbal Contribution</a:t>
            </a:r>
            <a:endParaRPr lang="en-GB" sz="3600" b="1" dirty="0" smtClean="0"/>
          </a:p>
        </p:txBody>
      </p:sp>
      <p:sp>
        <p:nvSpPr>
          <p:cNvPr id="2" name="Rectangle 1"/>
          <p:cNvSpPr/>
          <p:nvPr/>
        </p:nvSpPr>
        <p:spPr>
          <a:xfrm>
            <a:off x="208675" y="1052736"/>
            <a:ext cx="8654642" cy="5559984"/>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870" dirty="0" smtClean="0"/>
              <a:t>To </a:t>
            </a:r>
            <a:r>
              <a:rPr lang="en-US" sz="1870" dirty="0"/>
              <a:t>achieve D2, </a:t>
            </a:r>
            <a:r>
              <a:rPr lang="en-US" sz="1870" dirty="0" smtClean="0"/>
              <a:t>you must </a:t>
            </a:r>
            <a:r>
              <a:rPr lang="en-US" sz="1870" dirty="0"/>
              <a:t>provide significant verbal contribution to a large, formal meeting. For example, learners could attend an event run by a colleague, welcome the attendees and introduce their colleague, or run through the intended order of the day or ‘house-keeping’ details at the start. The meeting must consist of a minimum of </a:t>
            </a:r>
            <a:r>
              <a:rPr lang="en-US" sz="1870" b="1" dirty="0"/>
              <a:t>eight</a:t>
            </a:r>
            <a:r>
              <a:rPr lang="en-US" sz="1870" dirty="0"/>
              <a:t> people other than </a:t>
            </a:r>
            <a:r>
              <a:rPr lang="en-US" sz="1870" dirty="0" smtClean="0"/>
              <a:t>themselves</a:t>
            </a:r>
            <a:r>
              <a:rPr lang="en-IE" sz="1870" dirty="0" smtClean="0"/>
              <a:t>.</a:t>
            </a:r>
          </a:p>
          <a:p>
            <a:pPr marL="285750" indent="-285750">
              <a:buClr>
                <a:srgbClr val="002060"/>
              </a:buClr>
              <a:buSzPct val="68000"/>
              <a:buFont typeface="Arial" panose="020B0604020202020204" pitchFamily="34" charset="0"/>
              <a:buChar char="►"/>
            </a:pPr>
            <a:r>
              <a:rPr lang="en-IE" sz="1870" dirty="0" smtClean="0"/>
              <a:t>For this I would enlarge your presentation to the whole teaching department in your school, have a formal presentation of the best parts of the e-safety presentation where you can play any one of the roles within the full gathering.</a:t>
            </a:r>
          </a:p>
          <a:p>
            <a:pPr marL="742950" lvl="1" indent="-285750">
              <a:buClr>
                <a:srgbClr val="002060"/>
              </a:buClr>
              <a:buSzPct val="68000"/>
              <a:buFont typeface="Arial" panose="020B0604020202020204" pitchFamily="34" charset="0"/>
              <a:buChar char="►"/>
            </a:pPr>
            <a:r>
              <a:rPr lang="en-IE" sz="1870" dirty="0" smtClean="0"/>
              <a:t>This needs to be a verbal contribution, so either:</a:t>
            </a:r>
          </a:p>
          <a:p>
            <a:pPr marL="742950" lvl="1" indent="-285750">
              <a:buClr>
                <a:srgbClr val="002060"/>
              </a:buClr>
              <a:buSzPct val="68000"/>
              <a:buFont typeface="Arial" panose="020B0604020202020204" pitchFamily="34" charset="0"/>
              <a:buChar char="►"/>
            </a:pPr>
            <a:r>
              <a:rPr lang="en-IE" sz="1870" dirty="0" smtClean="0"/>
              <a:t>Introducing the presentation</a:t>
            </a:r>
          </a:p>
          <a:p>
            <a:pPr marL="742950" lvl="1" indent="-285750">
              <a:buClr>
                <a:srgbClr val="002060"/>
              </a:buClr>
              <a:buSzPct val="68000"/>
              <a:buFont typeface="Arial" panose="020B0604020202020204" pitchFamily="34" charset="0"/>
              <a:buChar char="►"/>
            </a:pPr>
            <a:r>
              <a:rPr lang="en-IE" sz="1870" dirty="0" smtClean="0"/>
              <a:t>Welcoming teachers to the assembly</a:t>
            </a:r>
          </a:p>
          <a:p>
            <a:pPr marL="742950" lvl="1" indent="-285750">
              <a:buClr>
                <a:srgbClr val="002060"/>
              </a:buClr>
              <a:buSzPct val="68000"/>
              <a:buFont typeface="Arial" panose="020B0604020202020204" pitchFamily="34" charset="0"/>
              <a:buChar char="►"/>
            </a:pPr>
            <a:r>
              <a:rPr lang="en-IE" sz="1870" dirty="0" smtClean="0"/>
              <a:t>Running the Q&amp;A section</a:t>
            </a:r>
          </a:p>
          <a:p>
            <a:pPr marL="285750" indent="-285750">
              <a:buClr>
                <a:srgbClr val="002060"/>
              </a:buClr>
              <a:buSzPct val="68000"/>
              <a:buFont typeface="Arial" panose="020B0604020202020204" pitchFamily="34" charset="0"/>
              <a:buChar char="►"/>
            </a:pPr>
            <a:r>
              <a:rPr lang="en-IE" sz="1870" dirty="0" smtClean="0"/>
              <a:t>Alternatively you could run this as a student council meeting where you contribute to the meeting on action points made during the previous presentation. As long as you actively participate verbally with at least 8 other people in the room. This needs to be videoed and written up with evidence as a report showing how you met the verbal points made in P7 and P8.</a:t>
            </a:r>
            <a:endParaRPr lang="en-GB" sz="1870" dirty="0"/>
          </a:p>
          <a:p>
            <a:pPr>
              <a:buClr>
                <a:srgbClr val="002060"/>
              </a:buClr>
              <a:buSzPct val="68000"/>
            </a:pPr>
            <a:r>
              <a:rPr lang="en-US" sz="1870" b="1" dirty="0" smtClean="0">
                <a:solidFill>
                  <a:srgbClr val="FF0000"/>
                </a:solidFill>
              </a:rPr>
              <a:t>D2.1 – Task 08 - </a:t>
            </a:r>
            <a:r>
              <a:rPr lang="en-US" sz="1870" dirty="0">
                <a:solidFill>
                  <a:srgbClr val="FF0000"/>
                </a:solidFill>
              </a:rPr>
              <a:t>Contribute verbally to a large, formal </a:t>
            </a:r>
            <a:r>
              <a:rPr lang="en-US" sz="1870" dirty="0" smtClean="0">
                <a:solidFill>
                  <a:srgbClr val="FF0000"/>
                </a:solidFill>
              </a:rPr>
              <a:t>meeting.</a:t>
            </a:r>
            <a:endParaRPr lang="en-US" sz="1870" dirty="0">
              <a:solidFill>
                <a:srgbClr val="FF0000"/>
              </a:solidFill>
            </a:endParaRPr>
          </a:p>
        </p:txBody>
      </p:sp>
    </p:spTree>
    <p:extLst>
      <p:ext uri="{BB962C8B-B14F-4D97-AF65-F5344CB8AC3E}">
        <p14:creationId xmlns:p14="http://schemas.microsoft.com/office/powerpoint/2010/main" val="92220445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32311"/>
          </a:xfrm>
          <a:prstGeom prst="rect">
            <a:avLst/>
          </a:prstGeom>
        </p:spPr>
        <p:txBody>
          <a:bodyPr wrap="square">
            <a:spAutoFit/>
          </a:bodyPr>
          <a:lstStyle/>
          <a:p>
            <a:pPr>
              <a:buClr>
                <a:srgbClr val="002060"/>
              </a:buClr>
              <a:buSzPct val="68000"/>
            </a:pPr>
            <a:r>
              <a:rPr lang="en-US" sz="2400" b="1" dirty="0">
                <a:solidFill>
                  <a:srgbClr val="FF0000"/>
                </a:solidFill>
              </a:rPr>
              <a:t>P7.1  -Task 01 – </a:t>
            </a:r>
            <a:r>
              <a:rPr lang="en-US" sz="2400" dirty="0">
                <a:solidFill>
                  <a:srgbClr val="FF0000"/>
                </a:solidFill>
              </a:rPr>
              <a:t>In a report, describe how you could use non-verbal communication skills in a one-to-one situation</a:t>
            </a:r>
            <a:r>
              <a:rPr lang="en-GB" sz="2400" dirty="0">
                <a:solidFill>
                  <a:srgbClr val="FF0000"/>
                </a:solidFill>
              </a:rPr>
              <a:t>.</a:t>
            </a:r>
            <a:endParaRPr lang="en-US" sz="2400" dirty="0">
              <a:solidFill>
                <a:srgbClr val="FF0000"/>
              </a:solidFill>
            </a:endParaRPr>
          </a:p>
          <a:p>
            <a:pPr>
              <a:buClr>
                <a:srgbClr val="002060"/>
              </a:buClr>
              <a:buSzPct val="68000"/>
            </a:pPr>
            <a:r>
              <a:rPr lang="en-US" sz="2400" b="1" dirty="0" smtClean="0">
                <a:solidFill>
                  <a:srgbClr val="FF0000"/>
                </a:solidFill>
              </a:rPr>
              <a:t>P7.1  </a:t>
            </a:r>
            <a:r>
              <a:rPr lang="en-US" sz="2400" b="1" dirty="0">
                <a:solidFill>
                  <a:srgbClr val="FF0000"/>
                </a:solidFill>
              </a:rPr>
              <a:t>-Task 02 – </a:t>
            </a:r>
            <a:r>
              <a:rPr lang="en-US" sz="2400" dirty="0">
                <a:solidFill>
                  <a:srgbClr val="FF0000"/>
                </a:solidFill>
              </a:rPr>
              <a:t>In a report, describe how you could use verbal communication skills in a one-to-one situation</a:t>
            </a:r>
            <a:r>
              <a:rPr lang="en-GB" sz="2400" dirty="0">
                <a:solidFill>
                  <a:srgbClr val="FF0000"/>
                </a:solidFill>
              </a:rPr>
              <a:t>.</a:t>
            </a:r>
            <a:endParaRPr lang="en-US" sz="2400" dirty="0">
              <a:solidFill>
                <a:srgbClr val="FF0000"/>
              </a:solidFill>
            </a:endParaRPr>
          </a:p>
          <a:p>
            <a:pPr>
              <a:buClr>
                <a:srgbClr val="002060"/>
              </a:buClr>
              <a:buSzPct val="68000"/>
            </a:pPr>
            <a:r>
              <a:rPr lang="en-US" sz="2400" b="1" dirty="0" smtClean="0">
                <a:solidFill>
                  <a:srgbClr val="FF0000"/>
                </a:solidFill>
              </a:rPr>
              <a:t>P7.2 </a:t>
            </a:r>
            <a:r>
              <a:rPr lang="en-US" sz="2400" b="1" dirty="0">
                <a:solidFill>
                  <a:srgbClr val="FF0000"/>
                </a:solidFill>
              </a:rPr>
              <a:t>- Task 03 – </a:t>
            </a:r>
            <a:r>
              <a:rPr lang="en-US" sz="2400" dirty="0">
                <a:solidFill>
                  <a:srgbClr val="FF0000"/>
                </a:solidFill>
              </a:rPr>
              <a:t>Draw up a list of potential questions to discuss within a one-to-one interview</a:t>
            </a:r>
            <a:r>
              <a:rPr lang="en-GB" sz="2400" dirty="0">
                <a:solidFill>
                  <a:srgbClr val="FF0000"/>
                </a:solidFill>
              </a:rPr>
              <a:t>.</a:t>
            </a:r>
            <a:endParaRPr lang="en-GB" sz="2400" dirty="0"/>
          </a:p>
          <a:p>
            <a:pPr>
              <a:buClr>
                <a:srgbClr val="002060"/>
              </a:buClr>
              <a:buSzPct val="68000"/>
            </a:pPr>
            <a:r>
              <a:rPr lang="en-US" sz="2400" b="1" dirty="0" smtClean="0">
                <a:solidFill>
                  <a:srgbClr val="FF0000"/>
                </a:solidFill>
              </a:rPr>
              <a:t>P7.2 </a:t>
            </a:r>
            <a:r>
              <a:rPr lang="en-US" sz="2400" b="1" dirty="0">
                <a:solidFill>
                  <a:srgbClr val="FF0000"/>
                </a:solidFill>
              </a:rPr>
              <a:t>- Task 04 – </a:t>
            </a:r>
            <a:r>
              <a:rPr lang="en-US" sz="2400" dirty="0">
                <a:solidFill>
                  <a:srgbClr val="FF0000"/>
                </a:solidFill>
              </a:rPr>
              <a:t>Use interpersonal communication skills in a one-to-one situation and demonstrate these in a report</a:t>
            </a:r>
            <a:r>
              <a:rPr lang="en-GB" sz="2400" dirty="0">
                <a:solidFill>
                  <a:srgbClr val="FF0000"/>
                </a:solidFill>
              </a:rPr>
              <a:t>.</a:t>
            </a:r>
            <a:endParaRPr lang="en-US" sz="2400" dirty="0">
              <a:solidFill>
                <a:srgbClr val="FF0000"/>
              </a:solidFill>
            </a:endParaRPr>
          </a:p>
          <a:p>
            <a:pPr>
              <a:buClr>
                <a:srgbClr val="002060"/>
              </a:buClr>
              <a:buSzPct val="68000"/>
            </a:pPr>
            <a:r>
              <a:rPr lang="en-US" sz="2400" b="1" dirty="0" smtClean="0">
                <a:solidFill>
                  <a:srgbClr val="FF0000"/>
                </a:solidFill>
              </a:rPr>
              <a:t>P8.1 </a:t>
            </a:r>
            <a:r>
              <a:rPr lang="en-US" sz="2400" b="1" dirty="0">
                <a:solidFill>
                  <a:srgbClr val="FF0000"/>
                </a:solidFill>
              </a:rPr>
              <a:t>- Task 05 – </a:t>
            </a:r>
            <a:r>
              <a:rPr lang="en-US" sz="2400" dirty="0">
                <a:solidFill>
                  <a:srgbClr val="FF0000"/>
                </a:solidFill>
              </a:rPr>
              <a:t>Use interpersonal communication skills to contribute to a small business meeting.</a:t>
            </a:r>
          </a:p>
          <a:p>
            <a:pPr>
              <a:buClr>
                <a:srgbClr val="002060"/>
              </a:buClr>
              <a:buSzPct val="68000"/>
            </a:pPr>
            <a:r>
              <a:rPr lang="en-US" sz="2400" b="1" dirty="0" smtClean="0">
                <a:solidFill>
                  <a:srgbClr val="FF0000"/>
                </a:solidFill>
              </a:rPr>
              <a:t>P8.1 </a:t>
            </a:r>
            <a:r>
              <a:rPr lang="en-US" sz="2400" b="1" dirty="0">
                <a:solidFill>
                  <a:srgbClr val="FF0000"/>
                </a:solidFill>
              </a:rPr>
              <a:t>- Task 06 – </a:t>
            </a:r>
            <a:r>
              <a:rPr lang="en-US" sz="2400" dirty="0">
                <a:solidFill>
                  <a:srgbClr val="FF0000"/>
                </a:solidFill>
              </a:rPr>
              <a:t>Create a report demonstrating the use of interpersonal communication skills to contribute to a small business meeting.</a:t>
            </a:r>
          </a:p>
          <a:p>
            <a:pPr>
              <a:buClr>
                <a:srgbClr val="002060"/>
              </a:buClr>
              <a:buSzPct val="68000"/>
            </a:pPr>
            <a:r>
              <a:rPr lang="en-US" sz="2400" b="1" dirty="0" smtClean="0">
                <a:solidFill>
                  <a:srgbClr val="FF0000"/>
                </a:solidFill>
              </a:rPr>
              <a:t>M5.1 </a:t>
            </a:r>
            <a:r>
              <a:rPr lang="en-US" sz="2400" b="1" dirty="0">
                <a:solidFill>
                  <a:srgbClr val="FF0000"/>
                </a:solidFill>
              </a:rPr>
              <a:t>– Task 07 </a:t>
            </a:r>
            <a:r>
              <a:rPr lang="en-US" sz="2400" dirty="0">
                <a:solidFill>
                  <a:srgbClr val="FF0000"/>
                </a:solidFill>
              </a:rPr>
              <a:t>- Lead the discussion in a small meeting.</a:t>
            </a:r>
          </a:p>
          <a:p>
            <a:pPr>
              <a:buClr>
                <a:srgbClr val="002060"/>
              </a:buClr>
              <a:buSzPct val="68000"/>
            </a:pPr>
            <a:r>
              <a:rPr lang="en-US" sz="2400" b="1" dirty="0" smtClean="0">
                <a:solidFill>
                  <a:srgbClr val="FF0000"/>
                </a:solidFill>
              </a:rPr>
              <a:t>D2.1 </a:t>
            </a:r>
            <a:r>
              <a:rPr lang="en-US" sz="2400" b="1" dirty="0">
                <a:solidFill>
                  <a:srgbClr val="FF0000"/>
                </a:solidFill>
              </a:rPr>
              <a:t>– Task 08 - </a:t>
            </a:r>
            <a:r>
              <a:rPr lang="en-US" sz="2400" dirty="0">
                <a:solidFill>
                  <a:srgbClr val="FF0000"/>
                </a:solidFill>
              </a:rPr>
              <a:t>Contribute verbally to a large, formal meeting.</a:t>
            </a:r>
            <a:endParaRPr lang="en-US" sz="240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LO3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271337753"/>
              </p:ext>
            </p:extLst>
          </p:nvPr>
        </p:nvGraphicFramePr>
        <p:xfrm>
          <a:off x="251520" y="1052736"/>
          <a:ext cx="8640960" cy="5605272"/>
        </p:xfrm>
        <a:graphic>
          <a:graphicData uri="http://schemas.openxmlformats.org/drawingml/2006/table">
            <a:tbl>
              <a:tblPr firstRow="1" bandRow="1">
                <a:tableStyleId>{B301B821-A1FF-4177-AEE7-76D212191A09}</a:tableStyleId>
              </a:tblPr>
              <a:tblGrid>
                <a:gridCol w="1440160"/>
                <a:gridCol w="3206756"/>
                <a:gridCol w="2481876"/>
                <a:gridCol w="1512168"/>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communicate in writing, following business etiquette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 letter demonstrating business conventions and etiquette using information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Create and send business emails using the required etiquette and the following email functions: ● CC ● BCC ● An attachment ● A status (e.g. high importance, confidential)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870" dirty="0" smtClean="0">
                          <a:latin typeface="Arial" panose="020B0604020202020204" pitchFamily="34" charset="0"/>
                          <a:cs typeface="Arial" panose="020B0604020202020204" pitchFamily="34" charset="0"/>
                        </a:rPr>
                        <a:t>M1: Set up an email contact group and send a business email to the group</a:t>
                      </a:r>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Reply to a business email with multiple 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4">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communicate by telephone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Make and receive telephone calls,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M2:Transfer business calls to colleagues,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Set up and lead a conference call,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Complete follow-up tasks in relation to business telephone calls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Set up and monitor own voicemail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Set up and monitor a voicemail system on behalf of a colleague or team</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Choose an appropriate format (letter, email or phone call) to communicate with external contacts on matters with specific requirements and justify why the format used was chosen over other formats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r>
              <a:tr h="232813">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communicate appropriately in meetings when face-to-face with internal and external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Use interpersonal communication skills in a one-to-one situation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M5: Lead the discussion in a small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Contribute verbally to a large, formal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95745">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Use interpersonal communication skills to contribute to a small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0615">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give and receive constructive feedback in a business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Give constructive feedback to a colleague on a business-related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Identify how to improve own communication skills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Respond appropriately to feedback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Identify how effective own communication skills have been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403018"/>
          </a:xfrm>
          <a:prstGeom prst="rect">
            <a:avLst/>
          </a:prstGeom>
        </p:spPr>
        <p:txBody>
          <a:bodyPr wrap="square" numCol="1" spcCol="72000">
            <a:spAutoFit/>
          </a:bodyPr>
          <a:lstStyle/>
          <a:p>
            <a:pPr marL="355600" indent="-355600">
              <a:buClr>
                <a:srgbClr val="C00000"/>
              </a:buClr>
              <a:buSzPct val="68000"/>
              <a:buFont typeface="Arial" panose="020B0604020202020204" pitchFamily="34" charset="0"/>
              <a:buChar char="►"/>
            </a:pPr>
            <a:r>
              <a:rPr lang="en-US" sz="2030" dirty="0"/>
              <a:t>In order to work effectively in any business environment, it is essential to have good communication skills. A person with excellent communication skills projects a professional image, which is likely to be respected by their colleagues – the result of which means that they can usually achieve far more than that of someone without strong communication skills. This unit aims to develop the different skills required for communicating in both remote and face-to-face situations, as effective business administrators need strength in both aspects.</a:t>
            </a:r>
          </a:p>
          <a:p>
            <a:pPr marL="355600" indent="-355600">
              <a:buClr>
                <a:srgbClr val="C00000"/>
              </a:buClr>
              <a:buSzPct val="68000"/>
              <a:buFont typeface="Arial" panose="020B0604020202020204" pitchFamily="34" charset="0"/>
              <a:buChar char="►"/>
            </a:pPr>
            <a:r>
              <a:rPr lang="en-US" sz="2030" dirty="0"/>
              <a:t>In business you will have to communicate in a variety of different ways including emails, meetings and on the telephone. The way you approach and deliver each communication method depends on a number of factors. In this unit you will develop your verbal, non-verbal and written communication skills by demonstrating that you can deliver a high level of communication to colleagues within a business context.</a:t>
            </a:r>
          </a:p>
          <a:p>
            <a:pPr marL="355600" indent="-355600">
              <a:buClr>
                <a:srgbClr val="C00000"/>
              </a:buClr>
              <a:buSzPct val="68000"/>
              <a:buFont typeface="Arial" panose="020B0604020202020204" pitchFamily="34" charset="0"/>
              <a:buChar char="►"/>
            </a:pPr>
            <a:r>
              <a:rPr lang="en-US" sz="2030" dirty="0"/>
              <a:t>The unit also aims to develop your skills to communicate individually and as part of a team and enables you to identify methods for improving both your own and colleagues’ communication skills.</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940088"/>
          </a:xfrm>
          <a:prstGeom prst="rect">
            <a:avLst/>
          </a:prstGeom>
        </p:spPr>
        <p:txBody>
          <a:bodyPr wrap="square">
            <a:spAutoFit/>
          </a:bodyPr>
          <a:lstStyle/>
          <a:p>
            <a:r>
              <a:rPr lang="en-US" sz="1960" dirty="0" smtClean="0"/>
              <a:t>To </a:t>
            </a:r>
            <a:r>
              <a:rPr lang="en-US" sz="1960" dirty="0"/>
              <a:t>achieve </a:t>
            </a:r>
            <a:r>
              <a:rPr lang="en-US" sz="1960" b="1" dirty="0"/>
              <a:t>P7 </a:t>
            </a:r>
            <a:r>
              <a:rPr lang="en-US" sz="1960" dirty="0"/>
              <a:t>learners must demonstrate that they can use face-to-face interpersonal communication skills when communicating in a one-to-one situation. This should be a formal business conversation but does not have to take place in a meeting room setting. </a:t>
            </a:r>
            <a:endParaRPr lang="en-US" sz="1960" dirty="0" smtClean="0"/>
          </a:p>
          <a:p>
            <a:r>
              <a:rPr lang="en-US" sz="1960" dirty="0" smtClean="0"/>
              <a:t>For </a:t>
            </a:r>
            <a:r>
              <a:rPr lang="en-US" sz="1960" b="1" dirty="0"/>
              <a:t>P8</a:t>
            </a:r>
            <a:r>
              <a:rPr lang="en-US" sz="1960" dirty="0"/>
              <a:t>, learners must demonstrate that they can use interpersonal communication skills to contribute to a small business meeting. The meeting must consist of a </a:t>
            </a:r>
            <a:r>
              <a:rPr lang="en-US" sz="1960" b="1" dirty="0"/>
              <a:t>minimum of four </a:t>
            </a:r>
            <a:r>
              <a:rPr lang="en-US" sz="1960" dirty="0"/>
              <a:t>people. </a:t>
            </a:r>
          </a:p>
          <a:p>
            <a:r>
              <a:rPr lang="en-US" sz="1960" b="1" dirty="0"/>
              <a:t>M5 </a:t>
            </a:r>
            <a:r>
              <a:rPr lang="en-US" sz="1960" dirty="0"/>
              <a:t>requires learners to prepare for and </a:t>
            </a:r>
            <a:r>
              <a:rPr lang="en-US" sz="1960" b="1" dirty="0"/>
              <a:t>lead </a:t>
            </a:r>
            <a:r>
              <a:rPr lang="en-US" sz="1960" dirty="0"/>
              <a:t>the discussion in a small meeting (again with a </a:t>
            </a:r>
            <a:r>
              <a:rPr lang="en-US" sz="1960" b="1" dirty="0"/>
              <a:t>minimum of four people</a:t>
            </a:r>
            <a:r>
              <a:rPr lang="en-US" sz="1960" dirty="0"/>
              <a:t>). As the meeting must be ‘run’ by the learner, they should evidence the skills detailed in the Teaching Content for 3.1, 3.2 and 3.3 – e.g. ensuring all participants have the chance to speak, not cutting in to a conversation, moving conversation forwards, confirming action points etc. </a:t>
            </a:r>
          </a:p>
          <a:p>
            <a:r>
              <a:rPr lang="en-US" sz="1960" dirty="0"/>
              <a:t>To achieve </a:t>
            </a:r>
            <a:r>
              <a:rPr lang="en-US" sz="1960" b="1" dirty="0"/>
              <a:t>D2</a:t>
            </a:r>
            <a:r>
              <a:rPr lang="en-US" sz="1960" dirty="0"/>
              <a:t>, learners must provide significant verbal contribution to a large, formal meeting. For example, learners could attend an event run by a colleague, welcome the attendees and introduce their colleague, or run through the intended order of the day or ‘house-keeping’ details at the start. The meeting must consist of a </a:t>
            </a:r>
            <a:r>
              <a:rPr lang="en-US" sz="1960" b="1" dirty="0"/>
              <a:t>minimum of eight </a:t>
            </a:r>
            <a:r>
              <a:rPr lang="en-US" sz="1960" dirty="0"/>
              <a:t>people other than themselves. </a:t>
            </a: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a:t>Assessment Criterion </a:t>
            </a:r>
            <a:r>
              <a:rPr lang="en-GB" sz="4000" dirty="0" smtClean="0"/>
              <a:t>P4, P5 &amp; M2</a:t>
            </a:r>
            <a:endParaRPr lang="en-GB" sz="40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LO3 - Learning Outcomes</a:t>
            </a:r>
            <a:endParaRPr lang="en-GB" sz="3800" b="1" dirty="0" smtClean="0"/>
          </a:p>
        </p:txBody>
      </p:sp>
      <p:sp>
        <p:nvSpPr>
          <p:cNvPr id="2" name="Rectangle 1"/>
          <p:cNvSpPr/>
          <p:nvPr/>
        </p:nvSpPr>
        <p:spPr>
          <a:xfrm>
            <a:off x="208675" y="1052736"/>
            <a:ext cx="8654642" cy="5672516"/>
          </a:xfrm>
          <a:prstGeom prst="rect">
            <a:avLst/>
          </a:prstGeom>
        </p:spPr>
        <p:txBody>
          <a:bodyPr wrap="square" numCol="2" spcCol="72000">
            <a:spAutoFit/>
          </a:bodyPr>
          <a:lstStyle/>
          <a:p>
            <a:r>
              <a:rPr lang="en-US" sz="1400" dirty="0" smtClean="0"/>
              <a:t>3.1 </a:t>
            </a:r>
            <a:r>
              <a:rPr lang="en-US" sz="1400" dirty="0"/>
              <a:t>How to use verbal, non-verbal communication and listening skills in a business context i.e. </a:t>
            </a:r>
          </a:p>
          <a:p>
            <a:pPr marL="285750" indent="-285750">
              <a:buClr>
                <a:schemeClr val="accent4">
                  <a:lumMod val="75000"/>
                </a:schemeClr>
              </a:buClr>
              <a:buSzPct val="68000"/>
              <a:buFont typeface="Arial" panose="020B0604020202020204" pitchFamily="34" charset="0"/>
              <a:buChar char="►"/>
            </a:pPr>
            <a:r>
              <a:rPr lang="en-GB" sz="1400" dirty="0" smtClean="0"/>
              <a:t>verbal </a:t>
            </a:r>
            <a:r>
              <a:rPr lang="en-GB" sz="1400" dirty="0"/>
              <a:t>i.e. </a:t>
            </a:r>
          </a:p>
          <a:p>
            <a:pPr marL="354013" indent="-171450">
              <a:buClr>
                <a:srgbClr val="002060"/>
              </a:buClr>
              <a:buFont typeface="Courier New" panose="02070309020205020404" pitchFamily="49" charset="0"/>
              <a:buChar char="o"/>
            </a:pPr>
            <a:r>
              <a:rPr lang="en-GB" sz="1400" dirty="0" smtClean="0"/>
              <a:t>speaking </a:t>
            </a:r>
            <a:r>
              <a:rPr lang="en-GB" sz="1400" dirty="0"/>
              <a:t>clearly </a:t>
            </a:r>
          </a:p>
          <a:p>
            <a:pPr marL="354013" indent="-171450">
              <a:buClr>
                <a:srgbClr val="002060"/>
              </a:buClr>
              <a:buFont typeface="Courier New" panose="02070309020205020404" pitchFamily="49" charset="0"/>
              <a:buChar char="o"/>
            </a:pPr>
            <a:r>
              <a:rPr lang="en-US" sz="1400" dirty="0" smtClean="0"/>
              <a:t>being </a:t>
            </a:r>
            <a:r>
              <a:rPr lang="en-US" sz="1400" dirty="0"/>
              <a:t>polite, showing good manners </a:t>
            </a:r>
          </a:p>
          <a:p>
            <a:pPr marL="354013" indent="-171450">
              <a:buClr>
                <a:srgbClr val="002060"/>
              </a:buClr>
              <a:buFont typeface="Courier New" panose="02070309020205020404" pitchFamily="49" charset="0"/>
              <a:buChar char="o"/>
            </a:pPr>
            <a:r>
              <a:rPr lang="en-US" sz="1400" dirty="0" smtClean="0"/>
              <a:t>making </a:t>
            </a:r>
            <a:r>
              <a:rPr lang="en-US" sz="1400" dirty="0"/>
              <a:t>a relevant contribution </a:t>
            </a:r>
          </a:p>
          <a:p>
            <a:pPr marL="354013" indent="-171450">
              <a:buClr>
                <a:srgbClr val="002060"/>
              </a:buClr>
              <a:buFont typeface="Courier New" panose="02070309020205020404" pitchFamily="49" charset="0"/>
              <a:buChar char="o"/>
            </a:pPr>
            <a:r>
              <a:rPr lang="en-US" sz="1400" dirty="0" smtClean="0"/>
              <a:t>responding </a:t>
            </a:r>
            <a:r>
              <a:rPr lang="en-US" sz="1400" dirty="0"/>
              <a:t>appropriately during the communication </a:t>
            </a:r>
          </a:p>
          <a:p>
            <a:pPr marL="354013" indent="-171450">
              <a:buClr>
                <a:srgbClr val="002060"/>
              </a:buClr>
              <a:buFont typeface="Courier New" panose="02070309020205020404" pitchFamily="49" charset="0"/>
              <a:buChar char="o"/>
            </a:pPr>
            <a:r>
              <a:rPr lang="en-GB" sz="1400" dirty="0" smtClean="0"/>
              <a:t>moving </a:t>
            </a:r>
            <a:r>
              <a:rPr lang="en-GB" sz="1400" dirty="0"/>
              <a:t>communication forward </a:t>
            </a:r>
          </a:p>
          <a:p>
            <a:pPr marL="354013" indent="-171450">
              <a:buClr>
                <a:srgbClr val="002060"/>
              </a:buClr>
              <a:buFont typeface="Courier New" panose="02070309020205020404" pitchFamily="49" charset="0"/>
              <a:buChar char="o"/>
            </a:pPr>
            <a:r>
              <a:rPr lang="en-US" sz="1400" dirty="0" smtClean="0"/>
              <a:t>allowing </a:t>
            </a:r>
            <a:r>
              <a:rPr lang="en-US" sz="1400" dirty="0"/>
              <a:t>others to speak without interrupting </a:t>
            </a:r>
          </a:p>
          <a:p>
            <a:pPr marL="285750" indent="-285750">
              <a:buClr>
                <a:schemeClr val="accent4">
                  <a:lumMod val="75000"/>
                </a:schemeClr>
              </a:buClr>
              <a:buSzPct val="68000"/>
              <a:buFont typeface="Arial" panose="020B0604020202020204" pitchFamily="34" charset="0"/>
              <a:buChar char="►"/>
            </a:pPr>
            <a:r>
              <a:rPr lang="en-GB" sz="1400" dirty="0" smtClean="0"/>
              <a:t>non-verbal </a:t>
            </a:r>
            <a:r>
              <a:rPr lang="en-GB" sz="1400" dirty="0"/>
              <a:t>i.e. </a:t>
            </a:r>
          </a:p>
          <a:p>
            <a:pPr marL="354013" indent="-171450">
              <a:buClr>
                <a:srgbClr val="002060"/>
              </a:buClr>
              <a:buFont typeface="Courier New" panose="02070309020205020404" pitchFamily="49" charset="0"/>
              <a:buChar char="o"/>
            </a:pPr>
            <a:r>
              <a:rPr lang="pt-BR" sz="1400" dirty="0" smtClean="0"/>
              <a:t>conveying </a:t>
            </a:r>
            <a:r>
              <a:rPr lang="pt-BR" sz="1400" dirty="0"/>
              <a:t>a professional image i.e. </a:t>
            </a:r>
          </a:p>
          <a:p>
            <a:pPr marL="285750" indent="-285750">
              <a:buClr>
                <a:schemeClr val="accent4">
                  <a:lumMod val="75000"/>
                </a:schemeClr>
              </a:buClr>
              <a:buSzPct val="68000"/>
              <a:buFont typeface="Arial" panose="020B0604020202020204" pitchFamily="34" charset="0"/>
              <a:buChar char="►"/>
            </a:pPr>
            <a:r>
              <a:rPr lang="en-GB" sz="1400" dirty="0" smtClean="0"/>
              <a:t>dress</a:t>
            </a:r>
            <a:r>
              <a:rPr lang="en-GB" sz="1400" dirty="0"/>
              <a:t>, uniform </a:t>
            </a:r>
          </a:p>
          <a:p>
            <a:pPr marL="285750" indent="-285750">
              <a:buClr>
                <a:schemeClr val="accent4">
                  <a:lumMod val="75000"/>
                </a:schemeClr>
              </a:buClr>
              <a:buSzPct val="68000"/>
              <a:buFont typeface="Arial" panose="020B0604020202020204" pitchFamily="34" charset="0"/>
              <a:buChar char="►"/>
            </a:pPr>
            <a:r>
              <a:rPr lang="en-GB" sz="1400" dirty="0" smtClean="0"/>
              <a:t>personal </a:t>
            </a:r>
            <a:r>
              <a:rPr lang="en-GB" sz="1400" dirty="0"/>
              <a:t>hygiene </a:t>
            </a:r>
          </a:p>
          <a:p>
            <a:pPr marL="354013" indent="-171450">
              <a:buClr>
                <a:srgbClr val="002060"/>
              </a:buClr>
              <a:buFont typeface="Courier New" panose="02070309020205020404" pitchFamily="49" charset="0"/>
              <a:buChar char="o"/>
            </a:pPr>
            <a:r>
              <a:rPr lang="en-US" sz="1400" dirty="0" smtClean="0"/>
              <a:t>gestures </a:t>
            </a:r>
            <a:r>
              <a:rPr lang="en-US" sz="1400" dirty="0"/>
              <a:t>(e.g. nodding to show understanding, </a:t>
            </a:r>
            <a:r>
              <a:rPr lang="en-US" sz="1400" dirty="0" err="1"/>
              <a:t>signalling</a:t>
            </a:r>
            <a:r>
              <a:rPr lang="en-US" sz="1400" dirty="0"/>
              <a:t> when you want to make a contribution) </a:t>
            </a:r>
          </a:p>
          <a:p>
            <a:pPr marL="354013" indent="-171450">
              <a:buClr>
                <a:srgbClr val="002060"/>
              </a:buClr>
              <a:buFont typeface="Courier New" panose="02070309020205020404" pitchFamily="49" charset="0"/>
              <a:buChar char="o"/>
            </a:pPr>
            <a:r>
              <a:rPr lang="en-US" sz="1400" dirty="0" smtClean="0"/>
              <a:t>facial </a:t>
            </a:r>
            <a:r>
              <a:rPr lang="en-US" sz="1400" dirty="0"/>
              <a:t>expressions (e.g. smiling, frowning, eye rolling) </a:t>
            </a:r>
          </a:p>
          <a:p>
            <a:pPr marL="354013" indent="-171450">
              <a:buClr>
                <a:srgbClr val="002060"/>
              </a:buClr>
              <a:buFont typeface="Courier New" panose="02070309020205020404" pitchFamily="49" charset="0"/>
              <a:buChar char="o"/>
            </a:pPr>
            <a:r>
              <a:rPr lang="en-US" sz="1400" dirty="0" smtClean="0"/>
              <a:t>posture </a:t>
            </a:r>
            <a:r>
              <a:rPr lang="en-US" sz="1400" dirty="0"/>
              <a:t>(e.g. open versus closed posture, mirroring) </a:t>
            </a:r>
          </a:p>
          <a:p>
            <a:pPr marL="354013" indent="-171450">
              <a:buClr>
                <a:srgbClr val="002060"/>
              </a:buClr>
              <a:buFont typeface="Courier New" panose="02070309020205020404" pitchFamily="49" charset="0"/>
              <a:buChar char="o"/>
            </a:pPr>
            <a:r>
              <a:rPr lang="en-US" sz="1400" dirty="0" smtClean="0"/>
              <a:t>body </a:t>
            </a:r>
            <a:r>
              <a:rPr lang="en-US" sz="1400" dirty="0"/>
              <a:t>position (e.g. proximity, leaning in) </a:t>
            </a:r>
          </a:p>
          <a:p>
            <a:pPr marL="354013" indent="-171450">
              <a:buClr>
                <a:srgbClr val="002060"/>
              </a:buClr>
              <a:buFont typeface="Courier New" panose="02070309020205020404" pitchFamily="49" charset="0"/>
              <a:buChar char="o"/>
            </a:pPr>
            <a:r>
              <a:rPr lang="en-US" sz="1400" dirty="0" smtClean="0"/>
              <a:t>eye </a:t>
            </a:r>
            <a:r>
              <a:rPr lang="en-US" sz="1400" dirty="0"/>
              <a:t>contact (e.g. looking while talking and listening) </a:t>
            </a:r>
          </a:p>
          <a:p>
            <a:pPr marL="354013" indent="-171450">
              <a:buClr>
                <a:srgbClr val="002060"/>
              </a:buClr>
              <a:buFont typeface="Courier New" panose="02070309020205020404" pitchFamily="49" charset="0"/>
              <a:buChar char="o"/>
            </a:pPr>
            <a:r>
              <a:rPr lang="en-GB" sz="1400" dirty="0" smtClean="0"/>
              <a:t>listening </a:t>
            </a:r>
            <a:r>
              <a:rPr lang="en-GB" sz="1400" dirty="0"/>
              <a:t>skills i.e. </a:t>
            </a:r>
          </a:p>
          <a:p>
            <a:pPr marL="354013" indent="-171450">
              <a:buClr>
                <a:srgbClr val="002060"/>
              </a:buClr>
              <a:buFont typeface="Courier New" panose="02070309020205020404" pitchFamily="49" charset="0"/>
              <a:buChar char="o"/>
            </a:pPr>
            <a:r>
              <a:rPr lang="en-GB" sz="1400" dirty="0" smtClean="0"/>
              <a:t>not </a:t>
            </a:r>
            <a:r>
              <a:rPr lang="en-GB" sz="1400" dirty="0"/>
              <a:t>interrupting </a:t>
            </a:r>
          </a:p>
          <a:p>
            <a:pPr marL="354013" indent="-171450">
              <a:buClr>
                <a:srgbClr val="002060"/>
              </a:buClr>
              <a:buFont typeface="Courier New" panose="02070309020205020404" pitchFamily="49" charset="0"/>
              <a:buChar char="o"/>
            </a:pPr>
            <a:r>
              <a:rPr lang="en-GB" sz="1400" dirty="0" smtClean="0"/>
              <a:t>interpreting </a:t>
            </a:r>
            <a:r>
              <a:rPr lang="en-GB" sz="1400" dirty="0"/>
              <a:t>instructions </a:t>
            </a:r>
          </a:p>
          <a:p>
            <a:pPr marL="354013" indent="-171450">
              <a:buClr>
                <a:srgbClr val="002060"/>
              </a:buClr>
              <a:buFont typeface="Courier New" panose="02070309020205020404" pitchFamily="49" charset="0"/>
              <a:buChar char="o"/>
            </a:pPr>
            <a:r>
              <a:rPr lang="en-GB" sz="1400" dirty="0" smtClean="0"/>
              <a:t>making </a:t>
            </a:r>
            <a:r>
              <a:rPr lang="en-GB" sz="1400" dirty="0"/>
              <a:t>notes </a:t>
            </a:r>
          </a:p>
          <a:p>
            <a:pPr marL="354013" indent="-171450">
              <a:buClr>
                <a:srgbClr val="002060"/>
              </a:buClr>
              <a:buFont typeface="Courier New" panose="02070309020205020404" pitchFamily="49" charset="0"/>
              <a:buChar char="o"/>
            </a:pPr>
            <a:r>
              <a:rPr lang="en-GB" sz="1400" dirty="0" smtClean="0"/>
              <a:t>confirming </a:t>
            </a:r>
            <a:r>
              <a:rPr lang="en-GB" sz="1400" dirty="0"/>
              <a:t>understanding </a:t>
            </a:r>
          </a:p>
          <a:p>
            <a:pPr marL="354013" indent="-171450">
              <a:buClr>
                <a:srgbClr val="002060"/>
              </a:buClr>
              <a:buFont typeface="Courier New" panose="02070309020205020404" pitchFamily="49" charset="0"/>
              <a:buChar char="o"/>
            </a:pPr>
            <a:r>
              <a:rPr lang="en-GB" sz="1400" dirty="0" smtClean="0"/>
              <a:t>seeking </a:t>
            </a:r>
            <a:r>
              <a:rPr lang="en-GB" sz="1400" dirty="0"/>
              <a:t>clarification </a:t>
            </a:r>
          </a:p>
          <a:p>
            <a:r>
              <a:rPr lang="en-US" sz="1400" dirty="0" smtClean="0"/>
              <a:t>3.2 </a:t>
            </a:r>
            <a:r>
              <a:rPr lang="en-US" sz="1400" dirty="0"/>
              <a:t>Good practice for face-to-face communication i.e. </a:t>
            </a:r>
          </a:p>
          <a:p>
            <a:pPr marL="285750" indent="-285750">
              <a:buClr>
                <a:schemeClr val="accent4">
                  <a:lumMod val="75000"/>
                </a:schemeClr>
              </a:buClr>
              <a:buSzPct val="68000"/>
              <a:buFont typeface="Arial" panose="020B0604020202020204" pitchFamily="34" charset="0"/>
              <a:buChar char="►"/>
            </a:pPr>
            <a:r>
              <a:rPr lang="en-US" sz="1400" dirty="0" smtClean="0"/>
              <a:t>verbal</a:t>
            </a:r>
            <a:r>
              <a:rPr lang="en-US" sz="1400" dirty="0"/>
              <a:t>, non-verbal and listening skills will differ depending on the situation e.g. </a:t>
            </a:r>
          </a:p>
          <a:p>
            <a:pPr marL="354013" indent="-171450">
              <a:buClr>
                <a:srgbClr val="002060"/>
              </a:buClr>
              <a:buFont typeface="Courier New" panose="02070309020205020404" pitchFamily="49" charset="0"/>
              <a:buChar char="o"/>
            </a:pPr>
            <a:r>
              <a:rPr lang="en-US" sz="1400" dirty="0" smtClean="0"/>
              <a:t>conveyance </a:t>
            </a:r>
            <a:r>
              <a:rPr lang="en-US" sz="1400" dirty="0"/>
              <a:t>of confidential or personal information </a:t>
            </a:r>
          </a:p>
          <a:p>
            <a:pPr marL="354013" indent="-171450">
              <a:buClr>
                <a:srgbClr val="002060"/>
              </a:buClr>
              <a:buFont typeface="Courier New" panose="02070309020205020404" pitchFamily="49" charset="0"/>
              <a:buChar char="o"/>
            </a:pPr>
            <a:r>
              <a:rPr lang="en-US" sz="1400" dirty="0" smtClean="0"/>
              <a:t>urgent </a:t>
            </a:r>
            <a:r>
              <a:rPr lang="en-US" sz="1400" dirty="0"/>
              <a:t>action is required </a:t>
            </a:r>
          </a:p>
          <a:p>
            <a:pPr marL="354013" indent="-171450">
              <a:buClr>
                <a:srgbClr val="002060"/>
              </a:buClr>
              <a:buFont typeface="Courier New" panose="02070309020205020404" pitchFamily="49" charset="0"/>
              <a:buChar char="o"/>
            </a:pPr>
            <a:r>
              <a:rPr lang="en-GB" sz="1400" dirty="0" smtClean="0"/>
              <a:t>news </a:t>
            </a:r>
            <a:r>
              <a:rPr lang="en-GB" sz="1400" dirty="0"/>
              <a:t>is given </a:t>
            </a:r>
          </a:p>
          <a:p>
            <a:pPr marL="354013" indent="-171450">
              <a:buClr>
                <a:srgbClr val="002060"/>
              </a:buClr>
              <a:buFont typeface="Courier New" panose="02070309020205020404" pitchFamily="49" charset="0"/>
              <a:buChar char="o"/>
            </a:pPr>
            <a:r>
              <a:rPr lang="en-US" sz="1400" dirty="0" smtClean="0"/>
              <a:t>need </a:t>
            </a:r>
            <a:r>
              <a:rPr lang="en-US" sz="1400" dirty="0"/>
              <a:t>for a discussion on a business matter </a:t>
            </a:r>
          </a:p>
          <a:p>
            <a:pPr marL="354013" indent="-171450">
              <a:buClr>
                <a:srgbClr val="002060"/>
              </a:buClr>
              <a:buFont typeface="Courier New" panose="02070309020205020404" pitchFamily="49" charset="0"/>
              <a:buChar char="o"/>
            </a:pPr>
            <a:r>
              <a:rPr lang="en-US" sz="1400" dirty="0" smtClean="0"/>
              <a:t>asking </a:t>
            </a:r>
            <a:r>
              <a:rPr lang="en-US" sz="1400" dirty="0"/>
              <a:t>for a favour </a:t>
            </a:r>
          </a:p>
          <a:p>
            <a:r>
              <a:rPr lang="en-US" sz="1400" dirty="0" smtClean="0"/>
              <a:t>3.3 How </a:t>
            </a:r>
            <a:r>
              <a:rPr lang="en-US" sz="1400" dirty="0"/>
              <a:t>to follow business conventions for meetings i.e. </a:t>
            </a:r>
          </a:p>
          <a:p>
            <a:pPr marL="285750" indent="-285750">
              <a:buClr>
                <a:schemeClr val="accent4">
                  <a:lumMod val="75000"/>
                </a:schemeClr>
              </a:buClr>
              <a:buSzPct val="68000"/>
              <a:buFont typeface="Arial" panose="020B0604020202020204" pitchFamily="34" charset="0"/>
              <a:buChar char="►"/>
            </a:pPr>
            <a:r>
              <a:rPr lang="en-US" sz="1400" dirty="0" smtClean="0"/>
              <a:t>preparing </a:t>
            </a:r>
            <a:r>
              <a:rPr lang="en-US" sz="1400" dirty="0"/>
              <a:t>for your contribution (e.g. being clear on what you want to say, identifying discussion points for an agenda) </a:t>
            </a:r>
          </a:p>
          <a:p>
            <a:pPr marL="285750" indent="-285750">
              <a:buClr>
                <a:schemeClr val="accent4">
                  <a:lumMod val="75000"/>
                </a:schemeClr>
              </a:buClr>
              <a:buSzPct val="68000"/>
              <a:buFont typeface="Arial" panose="020B0604020202020204" pitchFamily="34" charset="0"/>
              <a:buChar char="►"/>
            </a:pPr>
            <a:r>
              <a:rPr lang="en-US" sz="1400" dirty="0" smtClean="0"/>
              <a:t>listening </a:t>
            </a:r>
            <a:r>
              <a:rPr lang="en-US" sz="1400" dirty="0"/>
              <a:t>to others and speaking when appropriate (e.g. not cutting into others’ communication, linking your point to a discussion topic) </a:t>
            </a:r>
          </a:p>
          <a:p>
            <a:pPr marL="285750" indent="-285750">
              <a:buClr>
                <a:schemeClr val="accent4">
                  <a:lumMod val="75000"/>
                </a:schemeClr>
              </a:buClr>
              <a:buSzPct val="68000"/>
              <a:buFont typeface="Arial" panose="020B0604020202020204" pitchFamily="34" charset="0"/>
              <a:buChar char="►"/>
            </a:pPr>
            <a:r>
              <a:rPr lang="en-US" sz="1400" dirty="0" smtClean="0"/>
              <a:t>following </a:t>
            </a:r>
            <a:r>
              <a:rPr lang="en-US" sz="1400" dirty="0"/>
              <a:t>the ‘order of business’ that is listed in the agenda (e.g. staying on topic, using the agenda document to make notes for raising at the appropriate time) </a:t>
            </a:r>
          </a:p>
          <a:p>
            <a:pPr marL="285750" indent="-285750">
              <a:buClr>
                <a:schemeClr val="accent4">
                  <a:lumMod val="75000"/>
                </a:schemeClr>
              </a:buClr>
              <a:buSzPct val="68000"/>
              <a:buFont typeface="Arial" panose="020B0604020202020204" pitchFamily="34" charset="0"/>
              <a:buChar char="►"/>
            </a:pPr>
            <a:r>
              <a:rPr lang="en-US" sz="1400" dirty="0" smtClean="0"/>
              <a:t>confirming </a:t>
            </a:r>
            <a:r>
              <a:rPr lang="en-US" sz="1400" dirty="0"/>
              <a:t>actions and action owners </a:t>
            </a:r>
          </a:p>
        </p:txBody>
      </p:sp>
    </p:spTree>
    <p:extLst>
      <p:ext uri="{BB962C8B-B14F-4D97-AF65-F5344CB8AC3E}">
        <p14:creationId xmlns:p14="http://schemas.microsoft.com/office/powerpoint/2010/main" val="16543380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052736"/>
            <a:ext cx="8741188" cy="5693866"/>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400" dirty="0"/>
              <a:t>To achieve P7 </a:t>
            </a:r>
            <a:r>
              <a:rPr lang="en-US" sz="1400" dirty="0" smtClean="0"/>
              <a:t>you </a:t>
            </a:r>
            <a:r>
              <a:rPr lang="en-US" sz="1400" dirty="0"/>
              <a:t>must demonstrate that </a:t>
            </a:r>
            <a:r>
              <a:rPr lang="en-US" sz="1400" dirty="0" smtClean="0"/>
              <a:t>you can </a:t>
            </a:r>
            <a:r>
              <a:rPr lang="en-US" sz="1400" dirty="0"/>
              <a:t>use face-to-face interpersonal communication skills when communicating in a one-to-one situation. This should be a formal business conversation but does not have to take place in a meeting room setting. </a:t>
            </a:r>
            <a:r>
              <a:rPr lang="en-US" sz="1400" dirty="0" smtClean="0"/>
              <a:t>Before you start you need to describe the range of skills that need to employed.</a:t>
            </a:r>
            <a:endParaRPr lang="en-US" sz="1400" dirty="0"/>
          </a:p>
          <a:p>
            <a:pPr marL="285750" indent="-285750">
              <a:buClr>
                <a:schemeClr val="accent4">
                  <a:lumMod val="75000"/>
                </a:schemeClr>
              </a:buClr>
              <a:buSzPct val="68000"/>
              <a:buFont typeface="Arial" panose="020B0604020202020204" pitchFamily="34" charset="0"/>
              <a:buChar char="►"/>
            </a:pPr>
            <a:r>
              <a:rPr lang="en-GB" sz="1400" b="1" dirty="0" smtClean="0">
                <a:solidFill>
                  <a:srgbClr val="FF0000"/>
                </a:solidFill>
              </a:rPr>
              <a:t>non-verbal </a:t>
            </a:r>
            <a:r>
              <a:rPr lang="en-GB" sz="1400" b="1" dirty="0">
                <a:solidFill>
                  <a:srgbClr val="FF0000"/>
                </a:solidFill>
              </a:rPr>
              <a:t>i.e</a:t>
            </a:r>
            <a:r>
              <a:rPr lang="en-GB" sz="1400" dirty="0"/>
              <a:t>. </a:t>
            </a:r>
          </a:p>
          <a:p>
            <a:pPr marL="622300" indent="-257175">
              <a:buClr>
                <a:srgbClr val="002060"/>
              </a:buClr>
              <a:buFont typeface="Courier New" panose="02070309020205020404" pitchFamily="49" charset="0"/>
              <a:buChar char="o"/>
            </a:pPr>
            <a:r>
              <a:rPr lang="pt-BR" sz="1400" b="1" dirty="0" smtClean="0"/>
              <a:t>conveying </a:t>
            </a:r>
            <a:r>
              <a:rPr lang="pt-BR" sz="1400" b="1" dirty="0"/>
              <a:t>a professional image </a:t>
            </a:r>
            <a:r>
              <a:rPr lang="pt-BR" sz="1400" dirty="0"/>
              <a:t>i.e. </a:t>
            </a:r>
            <a:r>
              <a:rPr lang="pt-BR" sz="1400" dirty="0" smtClean="0"/>
              <a:t>– being calm, having everything prepared for teh meeting, knowing what you will say and what your expected outcomes will be. </a:t>
            </a:r>
            <a:endParaRPr lang="pt-BR" sz="1400" dirty="0"/>
          </a:p>
          <a:p>
            <a:pPr marL="285750" indent="-285750">
              <a:buClr>
                <a:schemeClr val="accent4">
                  <a:lumMod val="75000"/>
                </a:schemeClr>
              </a:buClr>
              <a:buSzPct val="68000"/>
              <a:buFont typeface="Arial" panose="020B0604020202020204" pitchFamily="34" charset="0"/>
              <a:buChar char="►"/>
            </a:pPr>
            <a:r>
              <a:rPr lang="en-GB" sz="1400" b="1" dirty="0" smtClean="0">
                <a:solidFill>
                  <a:srgbClr val="FF0000"/>
                </a:solidFill>
              </a:rPr>
              <a:t>dress</a:t>
            </a:r>
            <a:r>
              <a:rPr lang="en-GB" sz="1400" b="1" dirty="0">
                <a:solidFill>
                  <a:srgbClr val="FF0000"/>
                </a:solidFill>
              </a:rPr>
              <a:t>, uniform </a:t>
            </a:r>
            <a:r>
              <a:rPr lang="en-GB" sz="1400" dirty="0" smtClean="0"/>
              <a:t>– looking the part is important, dress down for informal and relaxed, suited means more serious.</a:t>
            </a:r>
            <a:endParaRPr lang="en-GB" sz="1400" dirty="0"/>
          </a:p>
          <a:p>
            <a:pPr marL="285750" indent="-285750">
              <a:buClr>
                <a:schemeClr val="accent4">
                  <a:lumMod val="75000"/>
                </a:schemeClr>
              </a:buClr>
              <a:buSzPct val="68000"/>
              <a:buFont typeface="Arial" panose="020B0604020202020204" pitchFamily="34" charset="0"/>
              <a:buChar char="►"/>
            </a:pPr>
            <a:r>
              <a:rPr lang="en-GB" sz="1400" b="1" dirty="0" smtClean="0">
                <a:solidFill>
                  <a:srgbClr val="FF0000"/>
                </a:solidFill>
              </a:rPr>
              <a:t>personal </a:t>
            </a:r>
            <a:r>
              <a:rPr lang="en-GB" sz="1400" b="1" dirty="0" smtClean="0">
                <a:solidFill>
                  <a:srgbClr val="FF0000"/>
                </a:solidFill>
              </a:rPr>
              <a:t>hygiene</a:t>
            </a:r>
            <a:r>
              <a:rPr lang="en-GB" sz="1400" dirty="0" smtClean="0">
                <a:solidFill>
                  <a:srgbClr val="FF0000"/>
                </a:solidFill>
              </a:rPr>
              <a:t> </a:t>
            </a:r>
            <a:r>
              <a:rPr lang="en-GB" sz="1400" dirty="0" smtClean="0"/>
              <a:t>– nothing should give a bad impression to the visitor.</a:t>
            </a:r>
            <a:endParaRPr lang="en-GB" sz="1400" dirty="0"/>
          </a:p>
          <a:p>
            <a:pPr marL="622300" indent="-257175">
              <a:buClr>
                <a:srgbClr val="002060"/>
              </a:buClr>
              <a:buFont typeface="Courier New" panose="02070309020205020404" pitchFamily="49" charset="0"/>
              <a:buChar char="o"/>
            </a:pPr>
            <a:r>
              <a:rPr lang="en-US" sz="1400" b="1" dirty="0" smtClean="0"/>
              <a:t>gestures</a:t>
            </a:r>
            <a:r>
              <a:rPr lang="en-US" sz="1400" dirty="0" smtClean="0"/>
              <a:t> </a:t>
            </a:r>
            <a:r>
              <a:rPr lang="en-US" sz="1400" dirty="0"/>
              <a:t>(e.g. nodding to show understanding, </a:t>
            </a:r>
            <a:r>
              <a:rPr lang="en-US" sz="1400" dirty="0" err="1"/>
              <a:t>signalling</a:t>
            </a:r>
            <a:r>
              <a:rPr lang="en-US" sz="1400" dirty="0"/>
              <a:t> when you want to make a contribution) </a:t>
            </a:r>
            <a:r>
              <a:rPr lang="en-US" sz="1400" dirty="0" smtClean="0"/>
              <a:t>– all part of trying to convince the visitor that you are serious.</a:t>
            </a:r>
            <a:endParaRPr lang="en-US" sz="1400" dirty="0"/>
          </a:p>
          <a:p>
            <a:pPr marL="622300" indent="-257175">
              <a:buClr>
                <a:srgbClr val="002060"/>
              </a:buClr>
              <a:buFont typeface="Courier New" panose="02070309020205020404" pitchFamily="49" charset="0"/>
              <a:buChar char="o"/>
            </a:pPr>
            <a:r>
              <a:rPr lang="en-US" sz="1400" b="1" dirty="0" smtClean="0"/>
              <a:t>facial </a:t>
            </a:r>
            <a:r>
              <a:rPr lang="en-US" sz="1400" b="1" dirty="0"/>
              <a:t>expressions </a:t>
            </a:r>
            <a:r>
              <a:rPr lang="en-US" sz="1400" dirty="0"/>
              <a:t>(e.g. smiling, frowning, eye rolling) </a:t>
            </a:r>
            <a:r>
              <a:rPr lang="en-US" sz="1400" dirty="0" smtClean="0"/>
              <a:t>– This can out people off.</a:t>
            </a:r>
            <a:endParaRPr lang="en-US" sz="1400" dirty="0"/>
          </a:p>
          <a:p>
            <a:pPr marL="622300" indent="-257175">
              <a:buClr>
                <a:srgbClr val="002060"/>
              </a:buClr>
              <a:buFont typeface="Courier New" panose="02070309020205020404" pitchFamily="49" charset="0"/>
              <a:buChar char="o"/>
            </a:pPr>
            <a:r>
              <a:rPr lang="en-US" sz="1400" b="1" dirty="0" smtClean="0"/>
              <a:t>posture</a:t>
            </a:r>
            <a:r>
              <a:rPr lang="en-US" sz="1400" dirty="0" smtClean="0"/>
              <a:t> </a:t>
            </a:r>
            <a:r>
              <a:rPr lang="en-US" sz="1400" dirty="0"/>
              <a:t>(e.g. open versus closed posture, mirroring) </a:t>
            </a:r>
            <a:r>
              <a:rPr lang="en-US" sz="1400" dirty="0" smtClean="0"/>
              <a:t>– Psychologically people respond to body language.</a:t>
            </a:r>
            <a:endParaRPr lang="en-US" sz="1400" dirty="0"/>
          </a:p>
          <a:p>
            <a:pPr marL="622300" indent="-257175">
              <a:buClr>
                <a:srgbClr val="002060"/>
              </a:buClr>
              <a:buFont typeface="Courier New" panose="02070309020205020404" pitchFamily="49" charset="0"/>
              <a:buChar char="o"/>
            </a:pPr>
            <a:r>
              <a:rPr lang="en-US" sz="1400" b="1" dirty="0" smtClean="0"/>
              <a:t>body </a:t>
            </a:r>
            <a:r>
              <a:rPr lang="en-US" sz="1400" b="1" dirty="0"/>
              <a:t>position </a:t>
            </a:r>
            <a:r>
              <a:rPr lang="en-US" sz="1400" dirty="0"/>
              <a:t>(e.g. proximity, leaning in) </a:t>
            </a:r>
            <a:r>
              <a:rPr lang="en-US" sz="1400" dirty="0" smtClean="0"/>
              <a:t>– Interest, even feigned, can feel reassuring.</a:t>
            </a:r>
            <a:endParaRPr lang="en-US" sz="1400" dirty="0"/>
          </a:p>
          <a:p>
            <a:pPr marL="622300" indent="-257175">
              <a:buClr>
                <a:srgbClr val="002060"/>
              </a:buClr>
              <a:buFont typeface="Courier New" panose="02070309020205020404" pitchFamily="49" charset="0"/>
              <a:buChar char="o"/>
            </a:pPr>
            <a:r>
              <a:rPr lang="en-US" sz="1400" b="1" dirty="0" smtClean="0"/>
              <a:t>eye </a:t>
            </a:r>
            <a:r>
              <a:rPr lang="en-US" sz="1400" b="1" dirty="0"/>
              <a:t>contact </a:t>
            </a:r>
            <a:r>
              <a:rPr lang="en-US" sz="1400" dirty="0"/>
              <a:t>(e.g. looking while talking and listening) </a:t>
            </a:r>
            <a:r>
              <a:rPr lang="en-US" sz="1400" dirty="0" smtClean="0"/>
              <a:t>– Making eye contact </a:t>
            </a:r>
            <a:r>
              <a:rPr lang="en-US" sz="1400" dirty="0" smtClean="0"/>
              <a:t>makes the talker seem more honest.</a:t>
            </a:r>
            <a:endParaRPr lang="en-US" sz="1400" dirty="0"/>
          </a:p>
          <a:p>
            <a:pPr marL="622300" indent="-257175">
              <a:buClr>
                <a:srgbClr val="002060"/>
              </a:buClr>
              <a:buFont typeface="Courier New" panose="02070309020205020404" pitchFamily="49" charset="0"/>
              <a:buChar char="o"/>
            </a:pPr>
            <a:r>
              <a:rPr lang="en-GB" sz="1400" b="1" dirty="0" smtClean="0"/>
              <a:t>listening </a:t>
            </a:r>
            <a:r>
              <a:rPr lang="en-GB" sz="1400" b="1" dirty="0"/>
              <a:t>skills </a:t>
            </a:r>
            <a:r>
              <a:rPr lang="en-GB" sz="1400" dirty="0"/>
              <a:t>i.e. </a:t>
            </a:r>
          </a:p>
          <a:p>
            <a:pPr marL="901700" lvl="1" indent="-279400">
              <a:buClr>
                <a:srgbClr val="002060"/>
              </a:buClr>
              <a:buFont typeface="Courier New" panose="02070309020205020404" pitchFamily="49" charset="0"/>
              <a:buChar char="o"/>
            </a:pPr>
            <a:r>
              <a:rPr lang="en-GB" sz="1400" dirty="0" smtClean="0"/>
              <a:t>not </a:t>
            </a:r>
            <a:r>
              <a:rPr lang="en-GB" sz="1400" dirty="0"/>
              <a:t>interrupting </a:t>
            </a:r>
            <a:r>
              <a:rPr lang="en-GB" sz="1400" dirty="0" smtClean="0"/>
              <a:t>– people simply do not like being interrupted.</a:t>
            </a:r>
            <a:endParaRPr lang="en-GB" sz="1400" dirty="0"/>
          </a:p>
          <a:p>
            <a:pPr marL="901700" lvl="1" indent="-279400">
              <a:buClr>
                <a:srgbClr val="002060"/>
              </a:buClr>
              <a:buFont typeface="Courier New" panose="02070309020205020404" pitchFamily="49" charset="0"/>
              <a:buChar char="o"/>
            </a:pPr>
            <a:r>
              <a:rPr lang="en-GB" sz="1400" dirty="0" smtClean="0"/>
              <a:t>interpreting </a:t>
            </a:r>
            <a:r>
              <a:rPr lang="en-GB" sz="1400" dirty="0"/>
              <a:t>instructions </a:t>
            </a:r>
            <a:r>
              <a:rPr lang="en-GB" sz="1400" dirty="0" smtClean="0"/>
              <a:t>– making it very clear what needs to be done.</a:t>
            </a:r>
            <a:endParaRPr lang="en-GB" sz="1400" dirty="0"/>
          </a:p>
          <a:p>
            <a:pPr marL="901700" lvl="1" indent="-279400">
              <a:buClr>
                <a:srgbClr val="002060"/>
              </a:buClr>
              <a:buFont typeface="Courier New" panose="02070309020205020404" pitchFamily="49" charset="0"/>
              <a:buChar char="o"/>
            </a:pPr>
            <a:r>
              <a:rPr lang="en-GB" sz="1400" dirty="0" smtClean="0"/>
              <a:t>making </a:t>
            </a:r>
            <a:r>
              <a:rPr lang="en-GB" sz="1400" dirty="0"/>
              <a:t>notes </a:t>
            </a:r>
            <a:r>
              <a:rPr lang="en-GB" sz="1400" dirty="0" smtClean="0"/>
              <a:t>– you will need to go back and be sure on what is being said.</a:t>
            </a:r>
            <a:endParaRPr lang="en-GB" sz="1400" dirty="0"/>
          </a:p>
          <a:p>
            <a:pPr marL="901700" lvl="1" indent="-279400">
              <a:buClr>
                <a:srgbClr val="002060"/>
              </a:buClr>
              <a:buFont typeface="Courier New" panose="02070309020205020404" pitchFamily="49" charset="0"/>
              <a:buChar char="o"/>
            </a:pPr>
            <a:r>
              <a:rPr lang="en-GB" sz="1400" dirty="0" smtClean="0"/>
              <a:t>confirming </a:t>
            </a:r>
            <a:r>
              <a:rPr lang="en-GB" sz="1400" dirty="0"/>
              <a:t>understanding </a:t>
            </a:r>
            <a:r>
              <a:rPr lang="en-GB" sz="1400" dirty="0" smtClean="0"/>
              <a:t>– people like to believe that they have been understood.</a:t>
            </a:r>
            <a:endParaRPr lang="en-GB" sz="1400" dirty="0"/>
          </a:p>
          <a:p>
            <a:pPr marL="901700" lvl="1" indent="-279400">
              <a:buClr>
                <a:srgbClr val="002060"/>
              </a:buClr>
              <a:buFont typeface="Courier New" panose="02070309020205020404" pitchFamily="49" charset="0"/>
              <a:buChar char="o"/>
            </a:pPr>
            <a:r>
              <a:rPr lang="en-GB" sz="1400" dirty="0" smtClean="0"/>
              <a:t>seeking </a:t>
            </a:r>
            <a:r>
              <a:rPr lang="en-GB" sz="1400" dirty="0"/>
              <a:t>clarification </a:t>
            </a:r>
            <a:r>
              <a:rPr lang="en-GB" sz="1400" dirty="0" smtClean="0"/>
              <a:t>– Do not leave the meeting unsure about anything.</a:t>
            </a:r>
          </a:p>
          <a:p>
            <a:pPr>
              <a:buClr>
                <a:srgbClr val="002060"/>
              </a:buClr>
            </a:pPr>
            <a:r>
              <a:rPr lang="en-US" sz="1400" b="1" dirty="0" smtClean="0">
                <a:solidFill>
                  <a:srgbClr val="FF0000"/>
                </a:solidFill>
              </a:rPr>
              <a:t>P7.1  -Task 01 – </a:t>
            </a:r>
            <a:r>
              <a:rPr lang="en-US" sz="1400" dirty="0" smtClean="0">
                <a:solidFill>
                  <a:srgbClr val="FF0000"/>
                </a:solidFill>
              </a:rPr>
              <a:t>In a report, describe how you could use non-verbal </a:t>
            </a:r>
            <a:r>
              <a:rPr lang="en-US" sz="1400" dirty="0">
                <a:solidFill>
                  <a:srgbClr val="FF0000"/>
                </a:solidFill>
              </a:rPr>
              <a:t>communication skills in a one-to-one </a:t>
            </a:r>
            <a:r>
              <a:rPr lang="en-US" sz="1400" dirty="0" smtClean="0">
                <a:solidFill>
                  <a:srgbClr val="FF0000"/>
                </a:solidFill>
              </a:rPr>
              <a:t>situation</a:t>
            </a:r>
            <a:r>
              <a:rPr lang="en-GB" sz="1400" dirty="0">
                <a:solidFill>
                  <a:srgbClr val="FF0000"/>
                </a:solidFill>
              </a:rPr>
              <a:t>.</a:t>
            </a:r>
            <a:endParaRPr lang="en-US" sz="1400" dirty="0">
              <a:solidFill>
                <a:srgbClr val="FF0000"/>
              </a:solidFill>
            </a:endParaRPr>
          </a:p>
        </p:txBody>
      </p:sp>
      <p:sp>
        <p:nvSpPr>
          <p:cNvPr id="6" name="Title 1"/>
          <p:cNvSpPr>
            <a:spLocks noGrp="1"/>
          </p:cNvSpPr>
          <p:nvPr>
            <p:ph type="title"/>
          </p:nvPr>
        </p:nvSpPr>
        <p:spPr>
          <a:xfrm>
            <a:off x="35496" y="0"/>
            <a:ext cx="7704856" cy="620688"/>
          </a:xfrm>
        </p:spPr>
        <p:txBody>
          <a:bodyPr>
            <a:noAutofit/>
          </a:bodyPr>
          <a:lstStyle/>
          <a:p>
            <a:r>
              <a:rPr lang="en-GB" sz="3000" dirty="0" smtClean="0"/>
              <a:t>P7.1 – Verbal and Non-Verbal Communication</a:t>
            </a:r>
            <a:endParaRPr lang="en-GB" sz="3000" b="1" dirty="0" smtClean="0"/>
          </a:p>
        </p:txBody>
      </p:sp>
    </p:spTree>
    <p:extLst>
      <p:ext uri="{BB962C8B-B14F-4D97-AF65-F5344CB8AC3E}">
        <p14:creationId xmlns:p14="http://schemas.microsoft.com/office/powerpoint/2010/main" val="303516183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P7.1 – Verbal and Non-Verbal Communication</a:t>
            </a:r>
            <a:endParaRPr lang="en-GB" sz="3000" b="1" dirty="0" smtClean="0"/>
          </a:p>
        </p:txBody>
      </p:sp>
      <p:sp>
        <p:nvSpPr>
          <p:cNvPr id="2" name="Rectangle 1"/>
          <p:cNvSpPr/>
          <p:nvPr/>
        </p:nvSpPr>
        <p:spPr>
          <a:xfrm>
            <a:off x="208675" y="1052736"/>
            <a:ext cx="8654642" cy="5755422"/>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600" dirty="0" smtClean="0"/>
              <a:t>The second form of communication is verbal skills, the things you say and how you say it. We all have a different telephone manner and a different way we act and talk in front of our friends, some people are dominant, some are soft spoken, some interrupt too often and some rarely contribute. In a business context, there is work that needs to get done, how you talk to the client matters.</a:t>
            </a:r>
            <a:endParaRPr lang="en-US" sz="1600" dirty="0"/>
          </a:p>
          <a:p>
            <a:pPr marL="622300" indent="-257175">
              <a:buClr>
                <a:srgbClr val="002060"/>
              </a:buClr>
              <a:buFont typeface="Courier New" panose="02070309020205020404" pitchFamily="49" charset="0"/>
              <a:buChar char="o"/>
            </a:pPr>
            <a:r>
              <a:rPr lang="en-GB" sz="1600" b="1" dirty="0" smtClean="0"/>
              <a:t>speaking </a:t>
            </a:r>
            <a:r>
              <a:rPr lang="en-GB" sz="1600" b="1" dirty="0"/>
              <a:t>clearly</a:t>
            </a:r>
            <a:r>
              <a:rPr lang="en-GB" sz="1600" dirty="0"/>
              <a:t> </a:t>
            </a:r>
            <a:r>
              <a:rPr lang="en-GB" sz="1600" dirty="0" smtClean="0"/>
              <a:t>– not everyone will understand your accent or speed, and when we get comfortable we tend to join our words together. Speaking clearly (annunciating) increases the chance of understanding.</a:t>
            </a:r>
            <a:endParaRPr lang="en-GB" sz="1600" dirty="0"/>
          </a:p>
          <a:p>
            <a:pPr marL="622300" indent="-257175">
              <a:buClr>
                <a:srgbClr val="002060"/>
              </a:buClr>
              <a:buFont typeface="Courier New" panose="02070309020205020404" pitchFamily="49" charset="0"/>
              <a:buChar char="o"/>
            </a:pPr>
            <a:r>
              <a:rPr lang="en-US" sz="1600" b="1" dirty="0" smtClean="0"/>
              <a:t>being </a:t>
            </a:r>
            <a:r>
              <a:rPr lang="en-US" sz="1600" b="1" dirty="0"/>
              <a:t>polite, showing good manners </a:t>
            </a:r>
            <a:r>
              <a:rPr lang="en-US" sz="1600" dirty="0" smtClean="0"/>
              <a:t>– we should be doing this anyway but politeness in a conversation relaxes other people, makes them feel more valued.</a:t>
            </a:r>
            <a:endParaRPr lang="en-US" sz="1600" dirty="0"/>
          </a:p>
          <a:p>
            <a:pPr marL="622300" indent="-257175">
              <a:buClr>
                <a:srgbClr val="002060"/>
              </a:buClr>
              <a:buFont typeface="Courier New" panose="02070309020205020404" pitchFamily="49" charset="0"/>
              <a:buChar char="o"/>
            </a:pPr>
            <a:r>
              <a:rPr lang="en-US" sz="1600" b="1" dirty="0" smtClean="0"/>
              <a:t>making </a:t>
            </a:r>
            <a:r>
              <a:rPr lang="en-US" sz="1600" b="1" dirty="0"/>
              <a:t>a relevant contribution </a:t>
            </a:r>
            <a:r>
              <a:rPr lang="en-US" sz="1600" dirty="0" smtClean="0"/>
              <a:t>– you are there not just to be told something, conversations are negotiations, not contributing is merely agreeing to others decisions.</a:t>
            </a:r>
            <a:endParaRPr lang="en-US" sz="1600" dirty="0"/>
          </a:p>
          <a:p>
            <a:pPr marL="622300" indent="-257175">
              <a:buClr>
                <a:srgbClr val="002060"/>
              </a:buClr>
              <a:buFont typeface="Courier New" panose="02070309020205020404" pitchFamily="49" charset="0"/>
              <a:buChar char="o"/>
            </a:pPr>
            <a:r>
              <a:rPr lang="en-US" sz="1600" b="1" dirty="0" smtClean="0"/>
              <a:t>responding </a:t>
            </a:r>
            <a:r>
              <a:rPr lang="en-US" sz="1600" b="1" dirty="0"/>
              <a:t>appropriately during the communication</a:t>
            </a:r>
            <a:r>
              <a:rPr lang="en-US" sz="1600" dirty="0"/>
              <a:t> </a:t>
            </a:r>
            <a:r>
              <a:rPr lang="en-US" sz="1600" dirty="0" smtClean="0"/>
              <a:t>– people like to know that they are being heard and understood, responding, even if just to say you understand, reassured people to move on.</a:t>
            </a:r>
            <a:endParaRPr lang="en-US" sz="1600" dirty="0"/>
          </a:p>
          <a:p>
            <a:pPr marL="622300" indent="-257175">
              <a:buClr>
                <a:srgbClr val="002060"/>
              </a:buClr>
              <a:buFont typeface="Courier New" panose="02070309020205020404" pitchFamily="49" charset="0"/>
              <a:buChar char="o"/>
            </a:pPr>
            <a:r>
              <a:rPr lang="en-GB" sz="1600" b="1" dirty="0" smtClean="0"/>
              <a:t>moving </a:t>
            </a:r>
            <a:r>
              <a:rPr lang="en-GB" sz="1600" b="1" dirty="0"/>
              <a:t>communication forward </a:t>
            </a:r>
            <a:r>
              <a:rPr lang="en-GB" sz="1600" dirty="0" smtClean="0"/>
              <a:t>– some people repeat the same thing in a different way and this stretches a conversation more than it needs to, conversations need to get to the end as quickly as possible or new points made.</a:t>
            </a:r>
            <a:endParaRPr lang="en-GB" sz="1600" dirty="0"/>
          </a:p>
          <a:p>
            <a:pPr marL="622300" indent="-257175">
              <a:buClr>
                <a:srgbClr val="002060"/>
              </a:buClr>
              <a:buFont typeface="Courier New" panose="02070309020205020404" pitchFamily="49" charset="0"/>
              <a:buChar char="o"/>
            </a:pPr>
            <a:r>
              <a:rPr lang="en-US" sz="1600" b="1" dirty="0" smtClean="0"/>
              <a:t>allowing </a:t>
            </a:r>
            <a:r>
              <a:rPr lang="en-US" sz="1600" b="1" dirty="0"/>
              <a:t>others to speak without interrupting </a:t>
            </a:r>
            <a:r>
              <a:rPr lang="en-GB" sz="1600" dirty="0" smtClean="0"/>
              <a:t>– no-one likes being interrupted, stopping someone mid-sentence means you do not wan want them to make or finish making a point which is very rude.</a:t>
            </a:r>
            <a:endParaRPr lang="en-GB" sz="1600" dirty="0" smtClean="0"/>
          </a:p>
          <a:p>
            <a:pPr>
              <a:buClr>
                <a:srgbClr val="002060"/>
              </a:buClr>
            </a:pPr>
            <a:r>
              <a:rPr lang="en-US" sz="1600" b="1" dirty="0">
                <a:solidFill>
                  <a:srgbClr val="FF0000"/>
                </a:solidFill>
              </a:rPr>
              <a:t>P7.1  -Task </a:t>
            </a:r>
            <a:r>
              <a:rPr lang="en-US" sz="1600" b="1" dirty="0" smtClean="0">
                <a:solidFill>
                  <a:srgbClr val="FF0000"/>
                </a:solidFill>
              </a:rPr>
              <a:t>02 </a:t>
            </a:r>
            <a:r>
              <a:rPr lang="en-US" sz="1600" b="1" dirty="0">
                <a:solidFill>
                  <a:srgbClr val="FF0000"/>
                </a:solidFill>
              </a:rPr>
              <a:t>– </a:t>
            </a:r>
            <a:r>
              <a:rPr lang="en-US" sz="1600" dirty="0">
                <a:solidFill>
                  <a:srgbClr val="FF0000"/>
                </a:solidFill>
              </a:rPr>
              <a:t>In a report, describe how you could use </a:t>
            </a:r>
            <a:r>
              <a:rPr lang="en-US" sz="1600" dirty="0" smtClean="0">
                <a:solidFill>
                  <a:srgbClr val="FF0000"/>
                </a:solidFill>
              </a:rPr>
              <a:t>verbal </a:t>
            </a:r>
            <a:r>
              <a:rPr lang="en-US" sz="1600" dirty="0">
                <a:solidFill>
                  <a:srgbClr val="FF0000"/>
                </a:solidFill>
              </a:rPr>
              <a:t>communication skills in a one-to-one situation</a:t>
            </a:r>
            <a:r>
              <a:rPr lang="en-GB" sz="1600" dirty="0">
                <a:solidFill>
                  <a:srgbClr val="FF0000"/>
                </a:solidFill>
              </a:rPr>
              <a:t>.</a:t>
            </a:r>
            <a:endParaRPr lang="en-US" sz="1600" dirty="0">
              <a:solidFill>
                <a:srgbClr val="FF0000"/>
              </a:solidFill>
            </a:endParaRPr>
          </a:p>
        </p:txBody>
      </p:sp>
    </p:spTree>
    <p:extLst>
      <p:ext uri="{BB962C8B-B14F-4D97-AF65-F5344CB8AC3E}">
        <p14:creationId xmlns:p14="http://schemas.microsoft.com/office/powerpoint/2010/main" val="19677971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P7.2 – Verbal and Non-Verbal Communication</a:t>
            </a:r>
            <a:endParaRPr lang="en-GB" sz="3000" b="1" dirty="0" smtClean="0"/>
          </a:p>
        </p:txBody>
      </p:sp>
      <p:sp>
        <p:nvSpPr>
          <p:cNvPr id="2" name="Rectangle 1"/>
          <p:cNvSpPr/>
          <p:nvPr/>
        </p:nvSpPr>
        <p:spPr>
          <a:xfrm>
            <a:off x="208675" y="1052736"/>
            <a:ext cx="8654642" cy="5647700"/>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900" dirty="0" smtClean="0"/>
              <a:t>It is time for the one-to-one meeting and you </a:t>
            </a:r>
            <a:r>
              <a:rPr lang="en-US" sz="1900" dirty="0"/>
              <a:t>must demonstrate that </a:t>
            </a:r>
            <a:r>
              <a:rPr lang="en-US" sz="1900" dirty="0" smtClean="0"/>
              <a:t>you can </a:t>
            </a:r>
            <a:r>
              <a:rPr lang="en-US" sz="1900" dirty="0"/>
              <a:t>use face-to-face interpersonal communication skills when communicating in </a:t>
            </a:r>
            <a:r>
              <a:rPr lang="en-US" sz="1900" dirty="0" smtClean="0"/>
              <a:t>this situation</a:t>
            </a:r>
            <a:r>
              <a:rPr lang="en-US" sz="1900" dirty="0"/>
              <a:t>. This should be a formal business conversation but does not have to take place in a meeting room </a:t>
            </a:r>
            <a:r>
              <a:rPr lang="en-US" sz="1900" dirty="0" smtClean="0"/>
              <a:t>setting</a:t>
            </a:r>
            <a:r>
              <a:rPr lang="en-GB" sz="1900" dirty="0" smtClean="0"/>
              <a:t>.</a:t>
            </a:r>
          </a:p>
          <a:p>
            <a:pPr marL="285750" indent="-285750">
              <a:buClr>
                <a:srgbClr val="002060"/>
              </a:buClr>
              <a:buSzPct val="68000"/>
              <a:buFont typeface="Arial" panose="020B0604020202020204" pitchFamily="34" charset="0"/>
              <a:buChar char="►"/>
            </a:pPr>
            <a:r>
              <a:rPr lang="en-IE" sz="1900" dirty="0" smtClean="0"/>
              <a:t>For this you need a scenario and an agenda of some sort and this meeting should be videoed and used as evidence that you used a range of verbal and non-verbal skills within the meeting. For P8 you are to have a similar meeting with multiple people in the room so it might be good if you could link these.</a:t>
            </a:r>
          </a:p>
          <a:p>
            <a:pPr marL="285750" indent="-285750">
              <a:buClr>
                <a:srgbClr val="002060"/>
              </a:buClr>
              <a:buSzPct val="68000"/>
              <a:buFont typeface="Arial" panose="020B0604020202020204" pitchFamily="34" charset="0"/>
              <a:buChar char="►"/>
            </a:pPr>
            <a:r>
              <a:rPr lang="en-IE" sz="1900" dirty="0" smtClean="0"/>
              <a:t>For this I would use the following scenario:</a:t>
            </a:r>
          </a:p>
          <a:p>
            <a:pPr marL="627063" lvl="1" indent="-285750">
              <a:buClr>
                <a:srgbClr val="002060"/>
              </a:buClr>
              <a:buSzPct val="68000"/>
              <a:buFont typeface="Arial" panose="020B0604020202020204" pitchFamily="34" charset="0"/>
              <a:buChar char="►"/>
            </a:pPr>
            <a:r>
              <a:rPr lang="en-IE" sz="1900" dirty="0" smtClean="0"/>
              <a:t>You need to be mentored in how to interview a parent concerning an e-safety issue (covered in Unit 05). For this you need to draw up a list of potential questions to discuss with the parent at this meeting. You should gave a one-to-one meeting with a Business Department member to formalise how you should deal with the parent.</a:t>
            </a:r>
          </a:p>
          <a:p>
            <a:pPr marL="627063" lvl="1" indent="-285750">
              <a:buClr>
                <a:srgbClr val="002060"/>
              </a:buClr>
              <a:buSzPct val="68000"/>
              <a:buFont typeface="Arial" panose="020B0604020202020204" pitchFamily="34" charset="0"/>
              <a:buChar char="►"/>
            </a:pPr>
            <a:r>
              <a:rPr lang="en-IE" sz="1900" dirty="0" smtClean="0"/>
              <a:t>For this you will need to prepare a list of questions concerning the issue and questions to ask the teacher about how to conduct the interview.</a:t>
            </a:r>
            <a:endParaRPr lang="en-GB" sz="1900" dirty="0"/>
          </a:p>
          <a:p>
            <a:pPr>
              <a:buClr>
                <a:srgbClr val="002060"/>
              </a:buClr>
              <a:buSzPct val="68000"/>
            </a:pPr>
            <a:r>
              <a:rPr lang="en-US" sz="1900" b="1" dirty="0">
                <a:solidFill>
                  <a:srgbClr val="FF0000"/>
                </a:solidFill>
              </a:rPr>
              <a:t>P7.2 - Task 03 – </a:t>
            </a:r>
            <a:r>
              <a:rPr lang="en-US" sz="1900" dirty="0" smtClean="0">
                <a:solidFill>
                  <a:srgbClr val="FF0000"/>
                </a:solidFill>
              </a:rPr>
              <a:t>Draw up a list of potential questions to discuss within a one-to-one interview</a:t>
            </a:r>
            <a:r>
              <a:rPr lang="en-GB" sz="1900" dirty="0" smtClean="0">
                <a:solidFill>
                  <a:srgbClr val="FF0000"/>
                </a:solidFill>
              </a:rPr>
              <a:t>.</a:t>
            </a:r>
            <a:endParaRPr lang="en-GB" sz="1900" dirty="0"/>
          </a:p>
        </p:txBody>
      </p:sp>
    </p:spTree>
    <p:extLst>
      <p:ext uri="{BB962C8B-B14F-4D97-AF65-F5344CB8AC3E}">
        <p14:creationId xmlns:p14="http://schemas.microsoft.com/office/powerpoint/2010/main" val="102695735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P7.2 – Verbal and Non-Verbal Communication</a:t>
            </a:r>
            <a:endParaRPr lang="en-GB" sz="3000" b="1" dirty="0" smtClean="0"/>
          </a:p>
        </p:txBody>
      </p:sp>
      <p:sp>
        <p:nvSpPr>
          <p:cNvPr id="2" name="Rectangle 1"/>
          <p:cNvSpPr/>
          <p:nvPr/>
        </p:nvSpPr>
        <p:spPr>
          <a:xfrm>
            <a:off x="208675" y="1052736"/>
            <a:ext cx="8654642" cy="5647700"/>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900" dirty="0" smtClean="0"/>
              <a:t>Once you have prepared for the meeting, you need to host the meeting in any room, facilities and preparation are not as important as demonstrating some of the verbal and non-verbal skills.</a:t>
            </a:r>
          </a:p>
          <a:p>
            <a:pPr marL="285750" indent="-285750">
              <a:buClr>
                <a:srgbClr val="002060"/>
              </a:buClr>
              <a:buSzPct val="68000"/>
              <a:buFont typeface="Arial" panose="020B0604020202020204" pitchFamily="34" charset="0"/>
              <a:buChar char="►"/>
            </a:pPr>
            <a:r>
              <a:rPr lang="en-US" sz="1900" dirty="0" smtClean="0"/>
              <a:t>This will need to be videoed. When you have had the meeting, in your report using evidence from the meeting, you need to demonstrate the following points:</a:t>
            </a:r>
            <a:endParaRPr lang="en-US" sz="1900" dirty="0"/>
          </a:p>
          <a:p>
            <a:pPr marL="742950" lvl="1" indent="-285750">
              <a:buClr>
                <a:schemeClr val="accent4">
                  <a:lumMod val="75000"/>
                </a:schemeClr>
              </a:buClr>
              <a:buSzPct val="68000"/>
              <a:buFont typeface="Arial" panose="020B0604020202020204" pitchFamily="34" charset="0"/>
              <a:buChar char="►"/>
            </a:pPr>
            <a:r>
              <a:rPr lang="en-US" sz="1900" dirty="0" smtClean="0"/>
              <a:t>Use of verbal</a:t>
            </a:r>
            <a:r>
              <a:rPr lang="en-US" sz="1900" dirty="0"/>
              <a:t>, non-verbal and listening skills will differ depending on the situation e.g. </a:t>
            </a:r>
          </a:p>
          <a:p>
            <a:pPr marL="1073150" lvl="1" indent="-342900" defTabSz="1073150">
              <a:buClr>
                <a:srgbClr val="002060"/>
              </a:buClr>
              <a:buFont typeface="Courier New" panose="02070309020205020404" pitchFamily="49" charset="0"/>
              <a:buChar char="o"/>
            </a:pPr>
            <a:r>
              <a:rPr lang="en-US" sz="1900" b="1" dirty="0"/>
              <a:t>conveyance of confidential or personal information </a:t>
            </a:r>
            <a:r>
              <a:rPr lang="en-US" sz="1900" dirty="0" smtClean="0"/>
              <a:t>– this should relate possibly to the student who breached the e-safety rules.</a:t>
            </a:r>
            <a:endParaRPr lang="en-US" sz="1900" dirty="0"/>
          </a:p>
          <a:p>
            <a:pPr marL="1073150" lvl="1" indent="-342900" defTabSz="1073150">
              <a:buClr>
                <a:srgbClr val="002060"/>
              </a:buClr>
              <a:buFont typeface="Courier New" panose="02070309020205020404" pitchFamily="49" charset="0"/>
              <a:buChar char="o"/>
            </a:pPr>
            <a:r>
              <a:rPr lang="en-US" sz="1900" b="1" dirty="0"/>
              <a:t>urgent action is required </a:t>
            </a:r>
            <a:r>
              <a:rPr lang="en-US" sz="1900" dirty="0" smtClean="0"/>
              <a:t>– outlining the outcomes, for example, suspending their network account.</a:t>
            </a:r>
            <a:endParaRPr lang="en-US" sz="1900" dirty="0"/>
          </a:p>
          <a:p>
            <a:pPr marL="1073150" lvl="1" indent="-342900" defTabSz="1073150">
              <a:buClr>
                <a:srgbClr val="002060"/>
              </a:buClr>
              <a:buFont typeface="Courier New" panose="02070309020205020404" pitchFamily="49" charset="0"/>
              <a:buChar char="o"/>
            </a:pPr>
            <a:r>
              <a:rPr lang="en-GB" sz="1900" b="1" dirty="0"/>
              <a:t>news is given </a:t>
            </a:r>
            <a:r>
              <a:rPr lang="en-GB" sz="1900" dirty="0" smtClean="0"/>
              <a:t>– someone new needs to be brought to the meeting.</a:t>
            </a:r>
            <a:endParaRPr lang="en-GB" sz="1900" dirty="0"/>
          </a:p>
          <a:p>
            <a:pPr marL="1073150" lvl="1" indent="-342900" defTabSz="1073150">
              <a:buClr>
                <a:srgbClr val="002060"/>
              </a:buClr>
              <a:buFont typeface="Courier New" panose="02070309020205020404" pitchFamily="49" charset="0"/>
              <a:buChar char="o"/>
            </a:pPr>
            <a:r>
              <a:rPr lang="en-US" sz="1900" b="1" dirty="0"/>
              <a:t>need for a discussion on a business matter </a:t>
            </a:r>
            <a:r>
              <a:rPr lang="en-US" sz="1900" dirty="0" smtClean="0"/>
              <a:t>– outline the follow up meeting with the parents and ways to behave in that meeting</a:t>
            </a:r>
            <a:endParaRPr lang="en-US" sz="1900" dirty="0"/>
          </a:p>
          <a:p>
            <a:pPr marL="1073150" lvl="1" indent="-342900" defTabSz="1073150">
              <a:buClr>
                <a:srgbClr val="002060"/>
              </a:buClr>
              <a:buFont typeface="Courier New" panose="02070309020205020404" pitchFamily="49" charset="0"/>
              <a:buChar char="o"/>
            </a:pPr>
            <a:r>
              <a:rPr lang="en-US" sz="1900" b="1" dirty="0"/>
              <a:t>asking for a favour </a:t>
            </a:r>
            <a:r>
              <a:rPr lang="en-US" sz="1900" dirty="0" smtClean="0"/>
              <a:t>– for example, ask the teacher to take the notes at the parents meeting.</a:t>
            </a:r>
            <a:endParaRPr lang="en-US" sz="1900" dirty="0"/>
          </a:p>
          <a:p>
            <a:pPr>
              <a:buClr>
                <a:srgbClr val="002060"/>
              </a:buClr>
            </a:pPr>
            <a:r>
              <a:rPr lang="en-US" sz="1900" b="1" dirty="0" smtClean="0">
                <a:solidFill>
                  <a:srgbClr val="FF0000"/>
                </a:solidFill>
              </a:rPr>
              <a:t>P7.2 </a:t>
            </a:r>
            <a:r>
              <a:rPr lang="en-US" sz="1900" b="1" dirty="0">
                <a:solidFill>
                  <a:srgbClr val="FF0000"/>
                </a:solidFill>
              </a:rPr>
              <a:t>- Task </a:t>
            </a:r>
            <a:r>
              <a:rPr lang="en-US" sz="1900" b="1" dirty="0" smtClean="0">
                <a:solidFill>
                  <a:srgbClr val="FF0000"/>
                </a:solidFill>
              </a:rPr>
              <a:t>04 </a:t>
            </a:r>
            <a:r>
              <a:rPr lang="en-US" sz="1900" b="1" dirty="0">
                <a:solidFill>
                  <a:srgbClr val="FF0000"/>
                </a:solidFill>
              </a:rPr>
              <a:t>– </a:t>
            </a:r>
            <a:r>
              <a:rPr lang="en-US" sz="1900" dirty="0">
                <a:solidFill>
                  <a:srgbClr val="FF0000"/>
                </a:solidFill>
              </a:rPr>
              <a:t>Use interpersonal communication skills in a one-to-one </a:t>
            </a:r>
            <a:r>
              <a:rPr lang="en-US" sz="1900" dirty="0" smtClean="0">
                <a:solidFill>
                  <a:srgbClr val="FF0000"/>
                </a:solidFill>
              </a:rPr>
              <a:t>situation and demonstrate these in a report</a:t>
            </a:r>
            <a:r>
              <a:rPr lang="en-GB" sz="1900" dirty="0" smtClean="0">
                <a:solidFill>
                  <a:srgbClr val="FF0000"/>
                </a:solidFill>
              </a:rPr>
              <a:t>.</a:t>
            </a:r>
            <a:endParaRPr lang="en-US" sz="1900" dirty="0">
              <a:solidFill>
                <a:srgbClr val="FF0000"/>
              </a:solidFill>
            </a:endParaRPr>
          </a:p>
        </p:txBody>
      </p:sp>
    </p:spTree>
    <p:extLst>
      <p:ext uri="{BB962C8B-B14F-4D97-AF65-F5344CB8AC3E}">
        <p14:creationId xmlns:p14="http://schemas.microsoft.com/office/powerpoint/2010/main" val="21780614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77662</TotalTime>
  <Words>3269</Words>
  <Application>Microsoft Office PowerPoint</Application>
  <PresentationFormat>On-screen Show (4:3)</PresentationFormat>
  <Paragraphs>182</Paragraphs>
  <Slides>14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Courier New</vt:lpstr>
      <vt:lpstr>Lucida Sans Unicode</vt:lpstr>
      <vt:lpstr>Verdana</vt:lpstr>
      <vt:lpstr>Wingdings 2</vt:lpstr>
      <vt:lpstr>Wingdings 3</vt:lpstr>
      <vt:lpstr>Enderoth</vt:lpstr>
      <vt:lpstr>PowerPoint Presentation</vt:lpstr>
      <vt:lpstr>Assessment Criteria</vt:lpstr>
      <vt:lpstr>Unit Aim</vt:lpstr>
      <vt:lpstr>PowerPoint Presentation</vt:lpstr>
      <vt:lpstr>LO3 - Learning Outcomes</vt:lpstr>
      <vt:lpstr>P7.1 – Verbal and Non-Verbal Communication</vt:lpstr>
      <vt:lpstr>P7.1 – Verbal and Non-Verbal Communication</vt:lpstr>
      <vt:lpstr>P7.2 – Verbal and Non-Verbal Communication</vt:lpstr>
      <vt:lpstr>P7.2 – Verbal and Non-Verbal Communication</vt:lpstr>
      <vt:lpstr>P8.1 – Verbal and Non-Verbal Communication</vt:lpstr>
      <vt:lpstr>P8.1 – Verbal and Non-Verbal Communication</vt:lpstr>
      <vt:lpstr>M5 – Leading a Small Meeting Discussion</vt:lpstr>
      <vt:lpstr>D2 – Verbal Contribution</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2091</cp:revision>
  <cp:lastPrinted>2014-01-22T18:25:48Z</cp:lastPrinted>
  <dcterms:created xsi:type="dcterms:W3CDTF">2008-03-12T11:01:44Z</dcterms:created>
  <dcterms:modified xsi:type="dcterms:W3CDTF">2018-07-29T10:38:00Z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